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5_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4E_6F772F6C.xml" ContentType="application/vnd.ms-powerpoint.comments+xml"/>
  <Override PartName="/ppt/comments/modernComment_14F_22CF783F.xml" ContentType="application/vnd.ms-powerpoint.comments+xml"/>
  <Override PartName="/ppt/comments/modernComment_150_A02CB66A.xml" ContentType="application/vnd.ms-powerpoint.comments+xml"/>
  <Override PartName="/ppt/comments/modernComment_152_CEA50263.xml" ContentType="application/vnd.ms-powerpoint.comments+xml"/>
  <Override PartName="/ppt/notesSlides/notesSlide7.xml" ContentType="application/vnd.openxmlformats-officedocument.presentationml.notesSlide+xml"/>
  <Override PartName="/ppt/comments/modernComment_11C_0.xml" ContentType="application/vnd.ms-powerpoint.comments+xml"/>
  <Override PartName="/ppt/notesSlides/notesSlide8.xml" ContentType="application/vnd.openxmlformats-officedocument.presentationml.notesSlide+xml"/>
  <Override PartName="/ppt/comments/modernComment_11E_0.xml" ContentType="application/vnd.ms-powerpoint.comments+xml"/>
  <Override PartName="/ppt/notesSlides/notesSlide9.xml" ContentType="application/vnd.openxmlformats-officedocument.presentationml.notesSlide+xml"/>
  <Override PartName="/ppt/comments/modernComment_11F_0.xml" ContentType="application/vnd.ms-powerpoint.comments+xml"/>
  <Override PartName="/ppt/comments/modernComment_151_4F7AEC7E.xml" ContentType="application/vnd.ms-powerpoint.comments+xml"/>
  <Override PartName="/ppt/notesSlides/notesSlide10.xml" ContentType="application/vnd.openxmlformats-officedocument.presentationml.notesSlide+xml"/>
  <Override PartName="/ppt/comments/modernComment_11D_0.xml" ContentType="application/vnd.ms-powerpoint.comments+xml"/>
  <Override PartName="/ppt/notesSlides/notesSlide11.xml" ContentType="application/vnd.openxmlformats-officedocument.presentationml.notesSlide+xml"/>
  <Override PartName="/ppt/comments/modernComment_160_26F8B957.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60" r:id="rId5"/>
  </p:sldMasterIdLst>
  <p:notesMasterIdLst>
    <p:notesMasterId r:id="rId40"/>
  </p:notesMasterIdLst>
  <p:sldIdLst>
    <p:sldId id="256" r:id="rId6"/>
    <p:sldId id="257" r:id="rId7"/>
    <p:sldId id="259" r:id="rId8"/>
    <p:sldId id="261" r:id="rId9"/>
    <p:sldId id="258" r:id="rId10"/>
    <p:sldId id="333" r:id="rId11"/>
    <p:sldId id="334" r:id="rId12"/>
    <p:sldId id="339" r:id="rId13"/>
    <p:sldId id="335" r:id="rId14"/>
    <p:sldId id="342" r:id="rId15"/>
    <p:sldId id="344" r:id="rId16"/>
    <p:sldId id="345" r:id="rId17"/>
    <p:sldId id="341" r:id="rId18"/>
    <p:sldId id="346" r:id="rId19"/>
    <p:sldId id="347" r:id="rId20"/>
    <p:sldId id="348" r:id="rId21"/>
    <p:sldId id="349" r:id="rId22"/>
    <p:sldId id="343" r:id="rId23"/>
    <p:sldId id="350" r:id="rId24"/>
    <p:sldId id="351" r:id="rId25"/>
    <p:sldId id="336" r:id="rId26"/>
    <p:sldId id="353" r:id="rId27"/>
    <p:sldId id="340" r:id="rId28"/>
    <p:sldId id="338" r:id="rId29"/>
    <p:sldId id="284" r:id="rId30"/>
    <p:sldId id="286" r:id="rId31"/>
    <p:sldId id="287" r:id="rId32"/>
    <p:sldId id="337" r:id="rId33"/>
    <p:sldId id="285" r:id="rId34"/>
    <p:sldId id="352" r:id="rId35"/>
    <p:sldId id="288" r:id="rId36"/>
    <p:sldId id="289" r:id="rId37"/>
    <p:sldId id="290" r:id="rId38"/>
    <p:sldId id="291" r:id="rId39"/>
  </p:sldIdLst>
  <p:sldSz cx="12192000" cy="6858000"/>
  <p:notesSz cx="6858000" cy="9144000"/>
  <p:embeddedFontLst>
    <p:embeddedFont>
      <p:font typeface="Broadway" panose="04040905080002020502" pitchFamily="82" charset="0"/>
      <p:regular r:id="rId41"/>
    </p:embeddedFont>
    <p:embeddedFont>
      <p:font typeface="Cabin"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3840" userDrawn="1">
          <p15:clr>
            <a:srgbClr val="000000"/>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8C401E-0978-9E30-C757-9BACB3A146A9}" name="Agustin Paz" initials="" userId="S::agustin.paz@hsncfl.org::7639636c-0d4b-4a59-947d-87e86a37add7" providerId="AD"/>
  <p188:author id="{E5E30E67-A796-AB1D-BB54-7F9AFDDC2803}" name="Ashley Brozenske" initials="" userId="S::ashley.brozenske@hsncfl.org::68c24165-8918-486a-81cc-3bbce67cbc58" providerId="AD"/>
  <p188:author id="{DBA0546B-AEA1-9C86-5DC5-A40EC6E25D16}" name="Brittney Behr" initials="BB" userId="S::brittney.behr@hsncfl.org::972abdca-d0bc-451b-9b34-a60a3e056020" providerId="AD"/>
  <p188:author id="{AE8AFE8F-63C9-5A7E-3583-D2B7FFDECF21}" name="Brittney Behr" initials="" userId="S::Brittney.Behr@hsncfl.org::972abdca-d0bc-451b-9b34-a60a3e056020" providerId="AD"/>
  <p188:author id="{49DDC3B6-7CE9-3CE5-D91B-BF3D6582721A}" name="Racquel McGlashen" initials="" userId="S::racquel.mcglashen@hsncfl.org::b176834a-a622-4503-95e4-504530bf0724" providerId="AD"/>
  <p188:author id="{3ACDA3FF-FB8D-2D9A-50A9-EBB05E6B3533}" name="Angel Jones" initials="" userId="S::angel.jones@hsncfl.org::9f9bc8ef-d287-47bb-a943-5ab6f79426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ngel Jones" initials="" lastIdx="1" clrIdx="0"/>
  <p:cmAuthor id="1" name="Brittney Beh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490007-ECBD-44A3-B4C3-884B129DF304}" v="1" dt="2024-09-10T13:32:02.365"/>
    <p1510:client id="{6389D37C-E8C1-B891-4954-A175796EB209}" v="1" dt="2024-09-09T19:32:12.945"/>
    <p1510:client id="{9431CC0D-5C7B-2A02-805B-2AA2F399D392}" v="1610" dt="2024-09-09T18:58:43.292"/>
    <p1510:client id="{A291111D-F962-4FA1-FA28-25FB34B2C6FA}" v="442" dt="2024-09-10T14:05:35.272"/>
    <p1510:client id="{C7905817-2C66-CAA7-6EBE-216F4BF891EA}" v="128" dt="2024-09-09T19:08:33.351"/>
    <p1510:client id="{D111061C-579B-AF7D-DD50-E88451A73592}" v="1" dt="2024-09-10T13:54:41.168"/>
    <p1510:client id="{F9D485A7-7A1A-7D66-D0AD-650CD0E5AF5F}" v="59" dt="2024-09-09T14:38:49.029"/>
  </p1510:revLst>
</p1510:revInfo>
</file>

<file path=ppt/tableStyles.xml><?xml version="1.0" encoding="utf-8"?>
<a:tblStyleLst xmlns:a="http://schemas.openxmlformats.org/drawingml/2006/main" def="{D96E2335-9DC8-47C4-BF33-03CBA0AB295A}">
  <a:tblStyle styleId="{D96E2335-9DC8-47C4-BF33-03CBA0AB29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s>
</file>

<file path=ppt/comments/modernComment_105_0.xml><?xml version="1.0" encoding="utf-8"?>
<p188:cmLst xmlns:a="http://schemas.openxmlformats.org/drawingml/2006/main" xmlns:r="http://schemas.openxmlformats.org/officeDocument/2006/relationships" xmlns:p188="http://schemas.microsoft.com/office/powerpoint/2018/8/main">
  <p188:cm id="{9CF4B85F-8436-4CBA-AE36-4230EAB2C614}" authorId="{49DDC3B6-7CE9-3CE5-D91B-BF3D6582721A}" status="resolved" created="2024-09-09T18:53:20.392" startDate="2024-09-09T18:53:20.392" dueDate="2024-09-09T18:53:20.392" assignedTo="{AE8AFE8F-63C9-5A7E-3583-D2B7FFDECF21}" complete="100000" title="@Brittney Behr i think this slide just needs to be updated/reorganized to follow the content of the slides">
    <pc:sldMkLst xmlns:pc="http://schemas.microsoft.com/office/powerpoint/2013/main/command">
      <pc:docMk/>
      <pc:sldMk cId="0" sldId="261"/>
    </pc:sldMkLst>
    <p188:replyLst>
      <p188:reply id="{34F4B17E-04E2-4B11-AEB5-C2726FB4699E}" authorId="{DBA0546B-AEA1-9C86-5DC5-A40EC6E25D16}" created="2024-09-10T13:16:46.920">
        <p188:txBody>
          <a:bodyPr/>
          <a:lstStyle/>
          <a:p>
            <a:r>
              <a:rPr lang="en-US"/>
              <a:t>[@Racquel McGlashen] how's this?</a:t>
            </a:r>
          </a:p>
        </p188:txBody>
      </p188:reply>
      <p188:reply id="{5BE4AEB4-C60E-40FA-B52A-3CFEEC19C353}" authorId="{49DDC3B6-7CE9-3CE5-D91B-BF3D6582721A}" created="2024-09-10T13:32:02.365">
        <p188:txBody>
          <a:bodyPr/>
          <a:lstStyle/>
          <a:p>
            <a:r>
              <a:rPr lang="en-US"/>
              <a:t>Looks good, thanks!</a:t>
            </a:r>
          </a:p>
        </p188:txBody>
      </p188:reply>
    </p188:replyLst>
    <p188:txBody>
      <a:bodyPr/>
      <a:lstStyle/>
      <a:p>
        <a:r>
          <a:rPr lang="en-US"/>
          <a:t>[@Brittney Behr] i think this slide just needs to be updated/reorganized to follow the content of the slides</a:t>
        </a:r>
      </a:p>
    </p188:txBody>
    <p188:extLst>
      <p:ext xmlns:p="http://schemas.openxmlformats.org/presentationml/2006/main" uri="{5BB2D875-25FF-4072-B9AC-8F64D62656EB}">
        <p228:taskDetails xmlns:p228="http://schemas.microsoft.com/office/powerpoint/2022/08/main">
          <p228:history>
            <p228:event time="2024-09-09T18:53:20.392" id="{FA722C52-6019-42F2-826E-AA2908334F10}">
              <p228:atrbtn authorId="{49DDC3B6-7CE9-3CE5-D91B-BF3D6582721A}"/>
              <p228:anchr>
                <p228:comment id="{9CF4B85F-8436-4CBA-AE36-4230EAB2C614}"/>
              </p228:anchr>
              <p228:add/>
            </p228:event>
            <p228:event time="2024-09-09T18:53:20.392" id="{06D0F6F7-2526-42C4-A99D-730B12051EFF}">
              <p228:atrbtn authorId="{49DDC3B6-7CE9-3CE5-D91B-BF3D6582721A}"/>
              <p228:anchr>
                <p228:comment id="{9CF4B85F-8436-4CBA-AE36-4230EAB2C614}"/>
              </p228:anchr>
              <p228:asgn authorId="{AE8AFE8F-63C9-5A7E-3583-D2B7FFDECF21}"/>
            </p228:event>
            <p228:event time="2024-09-09T18:53:20.392" id="{E8929880-67C1-4C0C-B4CE-FC2639B36836}">
              <p228:atrbtn authorId="{49DDC3B6-7CE9-3CE5-D91B-BF3D6582721A}"/>
              <p228:anchr>
                <p228:comment id="{9CF4B85F-8436-4CBA-AE36-4230EAB2C614}"/>
              </p228:anchr>
              <p228:title val="@Brittney Behr i think this slide just needs to be updated/reorganized to follow the content of the slides"/>
            </p228:event>
            <p228:event time="2024-09-09T18:53:20.392" id="{90DC1297-072B-421D-95CD-6F9D5E7DB23D}">
              <p228:atrbtn authorId="{49DDC3B6-7CE9-3CE5-D91B-BF3D6582721A}"/>
              <p228:anchr>
                <p228:comment id="{9CF4B85F-8436-4CBA-AE36-4230EAB2C614}"/>
              </p228:anchr>
              <p228:date stDt="2024-09-09T18:53:20.392" endDt="2024-09-09T18:53:20.392"/>
            </p228:event>
            <p228:event time="2024-09-10T13:17:12.765" id="{59E3A286-B376-47E6-827E-80B28AC4FE71}">
              <p228:atrbtn authorId="{DBA0546B-AEA1-9C86-5DC5-A40EC6E25D16}"/>
              <p228:anchr>
                <p228:comment id="{00000000-0000-0000-0000-000000000000}"/>
              </p228:anchr>
              <p228:pcntCmplt val="100000"/>
            </p228:event>
          </p228:history>
        </p228:taskDetails>
      </p:ext>
    </p188:extLst>
  </p188:cm>
</p188:cmLst>
</file>

<file path=ppt/comments/modernComment_11C_0.xml><?xml version="1.0" encoding="utf-8"?>
<p188:cmLst xmlns:a="http://schemas.openxmlformats.org/drawingml/2006/main" xmlns:r="http://schemas.openxmlformats.org/officeDocument/2006/relationships" xmlns:p188="http://schemas.microsoft.com/office/powerpoint/2018/8/main">
  <p188:cm id="{2A6A2854-862D-4AA4-B200-81C945CB855F}" authorId="{DBA0546B-AEA1-9C86-5DC5-A40EC6E25D16}" status="resolved" created="2024-04-29T16:53:56.621" complete="100000">
    <ac:txMkLst xmlns:ac="http://schemas.microsoft.com/office/drawing/2013/main/command">
      <pc:docMk xmlns:pc="http://schemas.microsoft.com/office/powerpoint/2013/main/command"/>
      <pc:sldMk xmlns:pc="http://schemas.microsoft.com/office/powerpoint/2013/main/command" cId="0" sldId="284"/>
      <ac:spMk id="301" creationId="{00000000-0000-0000-0000-000000000000}"/>
      <ac:txMk cp="0" len="23">
        <ac:context len="24" hash="1282588180"/>
      </ac:txMk>
    </ac:txMkLst>
    <p188:pos x="6773333" y="624416"/>
    <p188:replyLst>
      <p188:reply id="{A9C9414E-3859-453E-9C69-9E1B455FBA1F}" authorId="{DBA0546B-AEA1-9C86-5DC5-A40EC6E25D16}" created="2024-08-30T17:22:45.090">
        <p188:txBody>
          <a:bodyPr/>
          <a:lstStyle/>
          <a:p>
            <a:r>
              <a:rPr lang="en-US"/>
              <a:t>Not sure if we will have time to fully cover the training slides. Can you identify the slides that are most important to remind folks of out of the next 4? </a:t>
            </a:r>
          </a:p>
        </p188:txBody>
      </p188:reply>
    </p188:replyLst>
    <p188:txBody>
      <a:bodyPr/>
      <a:lstStyle/>
      <a:p>
        <a:r>
          <a:rPr lang="en-US"/>
          <a:t>[@Racquel McGlashen] </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04557C32-0290-4C00-89E6-2B229025079D}" authorId="{DBA0546B-AEA1-9C86-5DC5-A40EC6E25D16}" created="2024-04-29T16:54:04.027">
    <pc:sldMkLst xmlns:pc="http://schemas.microsoft.com/office/powerpoint/2013/main/command">
      <pc:docMk/>
      <pc:sldMk cId="0" sldId="285"/>
    </pc:sldMkLst>
    <p188:txBody>
      <a:bodyPr/>
      <a:lstStyle/>
      <a:p>
        <a:r>
          <a:rPr lang="en-US"/>
          <a:t>[@Racquel McGlashen] </a:t>
        </a:r>
      </a:p>
    </p188:txBody>
  </p188:cm>
</p188:cmLst>
</file>

<file path=ppt/comments/modernComment_11E_0.xml><?xml version="1.0" encoding="utf-8"?>
<p188:cmLst xmlns:a="http://schemas.openxmlformats.org/drawingml/2006/main" xmlns:r="http://schemas.openxmlformats.org/officeDocument/2006/relationships" xmlns:p188="http://schemas.microsoft.com/office/powerpoint/2018/8/main">
  <p188:cm id="{B35BFD9E-223E-44D9-8CEE-E218660B22A0}" authorId="{DBA0546B-AEA1-9C86-5DC5-A40EC6E25D16}" status="resolved" created="2024-04-29T16:54:14.262" complete="100000">
    <pc:sldMkLst xmlns:pc="http://schemas.microsoft.com/office/powerpoint/2013/main/command">
      <pc:docMk/>
      <pc:sldMk cId="0" sldId="286"/>
    </pc:sldMkLst>
    <p188:txBody>
      <a:bodyPr/>
      <a:lstStyle/>
      <a:p>
        <a:r>
          <a:rPr lang="en-US"/>
          <a:t>[@Racquel McGlashen] </a:t>
        </a:r>
      </a:p>
    </p188:txBody>
  </p188:cm>
</p188:cmLst>
</file>

<file path=ppt/comments/modernComment_11F_0.xml><?xml version="1.0" encoding="utf-8"?>
<p188:cmLst xmlns:a="http://schemas.openxmlformats.org/drawingml/2006/main" xmlns:r="http://schemas.openxmlformats.org/officeDocument/2006/relationships" xmlns:p188="http://schemas.microsoft.com/office/powerpoint/2018/8/main">
  <p188:cm id="{E97A991E-9158-4B0E-9928-D35911B40DEB}" authorId="{DBA0546B-AEA1-9C86-5DC5-A40EC6E25D16}" status="resolved" created="2024-04-29T16:54:25.496" complete="100000">
    <pc:sldMkLst xmlns:pc="http://schemas.microsoft.com/office/powerpoint/2013/main/command">
      <pc:docMk/>
      <pc:sldMk cId="0" sldId="287"/>
    </pc:sldMkLst>
    <p188:txBody>
      <a:bodyPr/>
      <a:lstStyle/>
      <a:p>
        <a:r>
          <a:rPr lang="en-US"/>
          <a:t>[@Racquel McGlashen] </a:t>
        </a:r>
      </a:p>
    </p188:txBody>
  </p188:cm>
</p188:cmLst>
</file>

<file path=ppt/comments/modernComment_14E_6F772F6C.xml><?xml version="1.0" encoding="utf-8"?>
<p188:cmLst xmlns:a="http://schemas.openxmlformats.org/drawingml/2006/main" xmlns:r="http://schemas.openxmlformats.org/officeDocument/2006/relationships" xmlns:p188="http://schemas.microsoft.com/office/powerpoint/2018/8/main">
  <p188:cm id="{A131181B-AB6B-4754-AEE4-4CDDE25ABD91}" authorId="{DBA0546B-AEA1-9C86-5DC5-A40EC6E25D16}" created="2024-08-30T17:28:32.194" startDate="2024-08-30T17:28:32.194" dueDate="2024-08-30T17:28:32.194" assignedTo="{3ACDA3FF-FB8D-2D9A-50A9-EBB05E6B3533}" title="@Angel Jones">
    <pc:sldMkLst xmlns:pc="http://schemas.microsoft.com/office/powerpoint/2013/main/command">
      <pc:docMk/>
      <pc:sldMk cId="1870081900" sldId="334"/>
    </pc:sldMkLst>
    <p188:txBody>
      <a:bodyPr/>
      <a:lstStyle/>
      <a:p>
        <a:r>
          <a:rPr lang="en-US"/>
          <a:t>[@Angel Jones] </a:t>
        </a:r>
      </a:p>
    </p188:txBody>
    <p188:extLst>
      <p:ext xmlns:p="http://schemas.openxmlformats.org/presentationml/2006/main" uri="{5BB2D875-25FF-4072-B9AC-8F64D62656EB}">
        <p228:taskDetails xmlns:p228="http://schemas.microsoft.com/office/powerpoint/2022/08/main">
          <p228:history>
            <p228:event time="2024-08-30T17:28:32.194" id="{9C197A12-5C8C-47D9-9325-D869838172F3}">
              <p228:atrbtn authorId="{DBA0546B-AEA1-9C86-5DC5-A40EC6E25D16}"/>
              <p228:anchr>
                <p228:comment id="{A131181B-AB6B-4754-AEE4-4CDDE25ABD91}"/>
              </p228:anchr>
              <p228:add/>
            </p228:event>
            <p228:event time="2024-08-30T17:28:32.194" id="{73B588EC-6152-4E01-B44D-6F9C6F800888}">
              <p228:atrbtn authorId="{DBA0546B-AEA1-9C86-5DC5-A40EC6E25D16}"/>
              <p228:anchr>
                <p228:comment id="{A131181B-AB6B-4754-AEE4-4CDDE25ABD91}"/>
              </p228:anchr>
              <p228:asgn authorId="{3ACDA3FF-FB8D-2D9A-50A9-EBB05E6B3533}"/>
            </p228:event>
            <p228:event time="2024-08-30T17:28:32.194" id="{BCC29A66-3361-4067-80D5-EAE8152ED180}">
              <p228:atrbtn authorId="{DBA0546B-AEA1-9C86-5DC5-A40EC6E25D16}"/>
              <p228:anchr>
                <p228:comment id="{A131181B-AB6B-4754-AEE4-4CDDE25ABD91}"/>
              </p228:anchr>
              <p228:title val="@Angel Jones"/>
            </p228:event>
            <p228:event time="2024-08-30T17:28:32.194" id="{E89B62F7-3A84-44BD-AEBC-C028760A2843}">
              <p228:atrbtn authorId="{DBA0546B-AEA1-9C86-5DC5-A40EC6E25D16}"/>
              <p228:anchr>
                <p228:comment id="{A131181B-AB6B-4754-AEE4-4CDDE25ABD91}"/>
              </p228:anchr>
              <p228:date stDt="2024-08-30T17:28:32.194" endDt="2024-08-30T17:28:32.194"/>
            </p228:event>
          </p228:history>
        </p228:taskDetails>
      </p:ext>
    </p188:extLst>
  </p188:cm>
</p188:cmLst>
</file>

<file path=ppt/comments/modernComment_14F_22CF783F.xml><?xml version="1.0" encoding="utf-8"?>
<p188:cmLst xmlns:a="http://schemas.openxmlformats.org/drawingml/2006/main" xmlns:r="http://schemas.openxmlformats.org/officeDocument/2006/relationships" xmlns:p188="http://schemas.microsoft.com/office/powerpoint/2018/8/main">
  <p188:cm id="{CC556867-3A79-4F56-8FF6-1190AA41A732}" authorId="{DBA0546B-AEA1-9C86-5DC5-A40EC6E25D16}" status="resolved" created="2024-08-30T17:28:24.475" startDate="2024-08-30T17:28:24.475" dueDate="2024-08-30T17:28:24.475" assignedTo="{768C401E-0978-9E30-C757-9BACB3A146A9}" complete="100000" title="@Agustin Paz">
    <ac:deMkLst xmlns:ac="http://schemas.microsoft.com/office/drawing/2013/main/command">
      <pc:docMk xmlns:pc="http://schemas.microsoft.com/office/powerpoint/2013/main/command"/>
      <pc:sldMk xmlns:pc="http://schemas.microsoft.com/office/powerpoint/2013/main/command" cId="584022079" sldId="335"/>
      <ac:spMk id="3" creationId="{A90EBAF4-FA6B-457D-65EB-52CA3B7931F8}"/>
    </ac:deMkLst>
    <p188:replyLst>
      <p188:reply id="{3A55942F-6218-4F8C-BCDC-CD59C67514F4}" authorId="{768C401E-0978-9E30-C757-9BACB3A146A9}" created="2024-09-04T16:34:02.346">
        <p188:txBody>
          <a:bodyPr/>
          <a:lstStyle/>
          <a:p>
            <a:r>
              <a:rPr lang="en-US"/>
              <a:t>[@Brittney Behr] I can go through these slides fairly quickly, we can also extract the specific slides as a PDF (I'll send you a copy of how that would look).</a:t>
            </a:r>
          </a:p>
        </p188:txBody>
      </p188:reply>
    </p188:replyLst>
    <p188:txBody>
      <a:bodyPr/>
      <a:lstStyle/>
      <a:p>
        <a:r>
          <a:rPr lang="en-US"/>
          <a:t>[@Agustin Paz] </a:t>
        </a:r>
      </a:p>
    </p188:txBody>
    <p188:extLst>
      <p:ext xmlns:p="http://schemas.openxmlformats.org/presentationml/2006/main" uri="{5BB2D875-25FF-4072-B9AC-8F64D62656EB}">
        <p228:taskDetails xmlns:p228="http://schemas.microsoft.com/office/powerpoint/2022/08/main">
          <p228:history>
            <p228:event time="2024-08-30T17:28:24.475" id="{D05F650E-4148-477C-AE35-0E4877A925A3}">
              <p228:atrbtn authorId="{DBA0546B-AEA1-9C86-5DC5-A40EC6E25D16}"/>
              <p228:anchr>
                <p228:comment id="{CC556867-3A79-4F56-8FF6-1190AA41A732}"/>
              </p228:anchr>
              <p228:add/>
            </p228:event>
            <p228:event time="2024-08-30T17:28:24.475" id="{B54A2195-E6CF-4426-8081-BBADBA0A5E12}">
              <p228:atrbtn authorId="{DBA0546B-AEA1-9C86-5DC5-A40EC6E25D16}"/>
              <p228:anchr>
                <p228:comment id="{CC556867-3A79-4F56-8FF6-1190AA41A732}"/>
              </p228:anchr>
              <p228:asgn authorId="{768C401E-0978-9E30-C757-9BACB3A146A9}"/>
            </p228:event>
            <p228:event time="2024-08-30T17:28:24.475" id="{F8148EE9-B1D7-4774-90D0-470EEC1A30E5}">
              <p228:atrbtn authorId="{DBA0546B-AEA1-9C86-5DC5-A40EC6E25D16}"/>
              <p228:anchr>
                <p228:comment id="{CC556867-3A79-4F56-8FF6-1190AA41A732}"/>
              </p228:anchr>
              <p228:title val="@Agustin Paz"/>
            </p228:event>
            <p228:event time="2024-08-30T17:28:24.475" id="{97196C15-D522-46CE-B2E7-499D03CBC2F8}">
              <p228:atrbtn authorId="{DBA0546B-AEA1-9C86-5DC5-A40EC6E25D16}"/>
              <p228:anchr>
                <p228:comment id="{CC556867-3A79-4F56-8FF6-1190AA41A732}"/>
              </p228:anchr>
              <p228:date stDt="2024-08-30T17:28:24.475" endDt="2024-08-30T17:28:24.475"/>
            </p228:event>
            <p228:event time="2024-09-09T18:31:50.604" id="{7B176075-B822-4681-A2C1-2135397AECB4}">
              <p228:atrbtn authorId="{49DDC3B6-7CE9-3CE5-D91B-BF3D6582721A}"/>
              <p228:anchr>
                <p228:comment id="{00000000-0000-0000-0000-000000000000}"/>
              </p228:anchr>
              <p228:pcntCmplt val="100000"/>
            </p228:event>
          </p228:history>
        </p228:taskDetails>
      </p:ext>
    </p188:extLst>
  </p188:cm>
</p188:cmLst>
</file>

<file path=ppt/comments/modernComment_150_A02CB66A.xml><?xml version="1.0" encoding="utf-8"?>
<p188:cmLst xmlns:a="http://schemas.openxmlformats.org/drawingml/2006/main" xmlns:r="http://schemas.openxmlformats.org/officeDocument/2006/relationships" xmlns:p188="http://schemas.microsoft.com/office/powerpoint/2018/8/main">
  <p188:cm id="{912B16CC-FB46-4863-806C-500414503593}" authorId="{DBA0546B-AEA1-9C86-5DC5-A40EC6E25D16}" status="resolved" created="2024-08-30T17:28:39.913" startDate="2024-08-30T17:28:39.913" dueDate="2024-08-30T17:28:39.913" assignedTo="{E5E30E67-A796-AB1D-BB54-7F9AFDDC2803}" complete="100000" title="@Ashley Brozenske">
    <pc:sldMkLst xmlns:pc="http://schemas.microsoft.com/office/powerpoint/2013/main/command">
      <pc:docMk/>
      <pc:sldMk cId="2687284842" sldId="336"/>
    </pc:sldMkLst>
    <p188:txBody>
      <a:bodyPr/>
      <a:lstStyle/>
      <a:p>
        <a:r>
          <a:rPr lang="en-US"/>
          <a:t>[@Ashley Brozenske] </a:t>
        </a:r>
      </a:p>
    </p188:txBody>
    <p188:extLst>
      <p:ext xmlns:p="http://schemas.openxmlformats.org/presentationml/2006/main" uri="{5BB2D875-25FF-4072-B9AC-8F64D62656EB}">
        <p228:taskDetails xmlns:p228="http://schemas.microsoft.com/office/powerpoint/2022/08/main">
          <p228:history>
            <p228:event time="2024-08-30T17:28:39.913" id="{C5C4E257-7080-4B11-BEF8-BFD0F1B40ACE}">
              <p228:atrbtn authorId="{DBA0546B-AEA1-9C86-5DC5-A40EC6E25D16}"/>
              <p228:anchr>
                <p228:comment id="{912B16CC-FB46-4863-806C-500414503593}"/>
              </p228:anchr>
              <p228:add/>
            </p228:event>
            <p228:event time="2024-08-30T17:28:39.913" id="{04F98A62-693C-4B0C-A31C-724757EEDD01}">
              <p228:atrbtn authorId="{DBA0546B-AEA1-9C86-5DC5-A40EC6E25D16}"/>
              <p228:anchr>
                <p228:comment id="{912B16CC-FB46-4863-806C-500414503593}"/>
              </p228:anchr>
              <p228:asgn authorId="{E5E30E67-A796-AB1D-BB54-7F9AFDDC2803}"/>
            </p228:event>
            <p228:event time="2024-08-30T17:28:39.913" id="{DFBC61E6-5CEC-4781-89B2-9A8DA71997DE}">
              <p228:atrbtn authorId="{DBA0546B-AEA1-9C86-5DC5-A40EC6E25D16}"/>
              <p228:anchr>
                <p228:comment id="{912B16CC-FB46-4863-806C-500414503593}"/>
              </p228:anchr>
              <p228:title val="@Ashley Brozenske"/>
            </p228:event>
            <p228:event time="2024-08-30T17:28:39.913" id="{495FEE7F-DEDF-4999-AB91-166F645B8550}">
              <p228:atrbtn authorId="{DBA0546B-AEA1-9C86-5DC5-A40EC6E25D16}"/>
              <p228:anchr>
                <p228:comment id="{912B16CC-FB46-4863-806C-500414503593}"/>
              </p228:anchr>
              <p228:date stDt="2024-08-30T17:28:39.913" endDt="2024-08-30T17:28:39.913"/>
            </p228:event>
            <p228:event time="2024-09-10T13:10:03.845" id="{7E50281B-2BF3-404C-80F6-A315A658F7CA}">
              <p228:atrbtn authorId="{DBA0546B-AEA1-9C86-5DC5-A40EC6E25D16}"/>
              <p228:anchr>
                <p228:comment id="{00000000-0000-0000-0000-000000000000}"/>
              </p228:anchr>
              <p228:pcntCmplt val="100000"/>
            </p228:event>
          </p228:history>
        </p228:taskDetails>
      </p:ext>
    </p188:extLst>
  </p188:cm>
</p188:cmLst>
</file>

<file path=ppt/comments/modernComment_151_4F7AEC7E.xml><?xml version="1.0" encoding="utf-8"?>
<p188:cmLst xmlns:a="http://schemas.openxmlformats.org/drawingml/2006/main" xmlns:r="http://schemas.openxmlformats.org/officeDocument/2006/relationships" xmlns:p188="http://schemas.microsoft.com/office/powerpoint/2018/8/main">
  <p188:cm id="{41014E93-3514-48C8-937F-EA0E1AB99361}" authorId="{DBA0546B-AEA1-9C86-5DC5-A40EC6E25D16}" status="resolved" created="2024-08-30T17:21:46.651" startDate="2024-08-30T17:21:46.651" dueDate="2024-08-30T17:21:46.651" assignedTo="{49DDC3B6-7CE9-3CE5-D91B-BF3D6582721A}" complete="100000" title="@Racquel McGlashen">
    <pc:sldMkLst xmlns:pc="http://schemas.microsoft.com/office/powerpoint/2013/main/command">
      <pc:docMk/>
      <pc:sldMk cId="1333455998" sldId="337"/>
    </pc:sldMkLst>
    <p188:txBody>
      <a:bodyPr/>
      <a:lstStyle/>
      <a:p>
        <a:r>
          <a:rPr lang="en-US"/>
          <a:t>[@Racquel McGlashen] </a:t>
        </a:r>
      </a:p>
    </p188:txBody>
    <p188:extLst>
      <p:ext xmlns:p="http://schemas.openxmlformats.org/presentationml/2006/main" uri="{5BB2D875-25FF-4072-B9AC-8F64D62656EB}">
        <p228:taskDetails xmlns:p228="http://schemas.microsoft.com/office/powerpoint/2022/08/main">
          <p228:history>
            <p228:event time="2024-08-30T17:21:46.651" id="{95E88A91-3A69-4011-91F0-7E41F3F0F1BB}">
              <p228:atrbtn authorId="{DBA0546B-AEA1-9C86-5DC5-A40EC6E25D16}"/>
              <p228:anchr>
                <p228:comment id="{41014E93-3514-48C8-937F-EA0E1AB99361}"/>
              </p228:anchr>
              <p228:add/>
            </p228:event>
            <p228:event time="2024-08-30T17:21:46.651" id="{9D2F4783-C9DB-4CF1-B467-28A3D0F766CF}">
              <p228:atrbtn authorId="{DBA0546B-AEA1-9C86-5DC5-A40EC6E25D16}"/>
              <p228:anchr>
                <p228:comment id="{41014E93-3514-48C8-937F-EA0E1AB99361}"/>
              </p228:anchr>
              <p228:asgn authorId="{49DDC3B6-7CE9-3CE5-D91B-BF3D6582721A}"/>
            </p228:event>
            <p228:event time="2024-08-30T17:21:46.651" id="{F57EF144-D412-4D31-95E2-7E3849CD1C75}">
              <p228:atrbtn authorId="{DBA0546B-AEA1-9C86-5DC5-A40EC6E25D16}"/>
              <p228:anchr>
                <p228:comment id="{41014E93-3514-48C8-937F-EA0E1AB99361}"/>
              </p228:anchr>
              <p228:title val="@Racquel McGlashen"/>
            </p228:event>
            <p228:event time="2024-08-30T17:21:46.651" id="{2505A55A-D5E7-4725-AC05-7AFC8644D2D9}">
              <p228:atrbtn authorId="{DBA0546B-AEA1-9C86-5DC5-A40EC6E25D16}"/>
              <p228:anchr>
                <p228:comment id="{41014E93-3514-48C8-937F-EA0E1AB99361}"/>
              </p228:anchr>
              <p228:date stDt="2024-08-30T17:21:46.651" endDt="2024-08-30T17:21:46.651"/>
            </p228:event>
            <p228:event time="2024-09-09T18:07:06.592" id="{C7DD9B81-91C0-40AF-AE3D-DA127AC93826}">
              <p228:atrbtn authorId="{49DDC3B6-7CE9-3CE5-D91B-BF3D6582721A}"/>
              <p228:anchr>
                <p228:comment id="{00000000-0000-0000-0000-000000000000}"/>
              </p228:anchr>
              <p228:pcntCmplt val="100000"/>
            </p228:event>
          </p228:history>
        </p228:taskDetails>
      </p:ext>
    </p188:extLst>
  </p188:cm>
</p188:cmLst>
</file>

<file path=ppt/comments/modernComment_152_CEA50263.xml><?xml version="1.0" encoding="utf-8"?>
<p188:cmLst xmlns:a="http://schemas.openxmlformats.org/drawingml/2006/main" xmlns:r="http://schemas.openxmlformats.org/officeDocument/2006/relationships" xmlns:p188="http://schemas.microsoft.com/office/powerpoint/2018/8/main">
  <p188:cm id="{C0FB9E7B-F0D7-4FB4-96CC-C088D10D04C4}" authorId="{DBA0546B-AEA1-9C86-5DC5-A40EC6E25D16}" status="resolved" created="2024-08-30T17:28:47.476" startDate="2024-08-30T17:28:47.476" dueDate="2024-08-30T17:28:47.476" assignedTo="{49DDC3B6-7CE9-3CE5-D91B-BF3D6582721A}" complete="100000" title="@Racquel McGlashen">
    <pc:sldMkLst xmlns:pc="http://schemas.microsoft.com/office/powerpoint/2013/main/command">
      <pc:docMk/>
      <pc:sldMk cId="3466920547" sldId="338"/>
    </pc:sldMkLst>
    <p188:replyLst>
      <p188:reply id="{413CCD20-B482-402F-B57A-3131447225E6}" authorId="{49DDC3B6-7CE9-3CE5-D91B-BF3D6582721A}" created="2024-09-09T18:50:57.810">
        <p188:txBody>
          <a:bodyPr/>
          <a:lstStyle/>
          <a:p>
            <a:r>
              <a:rPr lang="en-US"/>
              <a:t>we can shift this to the next meeting. theres a lot of content for this meeting!</a:t>
            </a:r>
          </a:p>
        </p188:txBody>
      </p188:reply>
      <p188:reply id="{F8DD0D2C-532E-4F54-AC8A-ADAFB8A335EE}" authorId="{49DDC3B6-7CE9-3CE5-D91B-BF3D6582721A}" created="2024-09-09T18:51:06.045">
        <p188:txBody>
          <a:bodyPr/>
          <a:lstStyle/>
          <a:p>
            <a:r>
              <a:rPr lang="en-US"/>
              <a:t>i hid it for now</a:t>
            </a:r>
          </a:p>
        </p188:txBody>
      </p188:reply>
    </p188:replyLst>
    <p188:txBody>
      <a:bodyPr/>
      <a:lstStyle/>
      <a:p>
        <a:r>
          <a:rPr lang="en-US"/>
          <a:t>[@Racquel McGlashen] </a:t>
        </a:r>
      </a:p>
    </p188:txBody>
    <p188:extLst>
      <p:ext xmlns:p="http://schemas.openxmlformats.org/presentationml/2006/main" uri="{5BB2D875-25FF-4072-B9AC-8F64D62656EB}">
        <p228:taskDetails xmlns:p228="http://schemas.microsoft.com/office/powerpoint/2022/08/main">
          <p228:history>
            <p228:event time="2024-08-30T17:28:47.476" id="{39E058E3-61C1-44B6-8910-DA03DC4174A0}">
              <p228:atrbtn authorId="{DBA0546B-AEA1-9C86-5DC5-A40EC6E25D16}"/>
              <p228:anchr>
                <p228:comment id="{C0FB9E7B-F0D7-4FB4-96CC-C088D10D04C4}"/>
              </p228:anchr>
              <p228:add/>
            </p228:event>
            <p228:event time="2024-08-30T17:28:47.476" id="{95B840E7-901C-4B51-8573-FD92E9A1BD47}">
              <p228:atrbtn authorId="{DBA0546B-AEA1-9C86-5DC5-A40EC6E25D16}"/>
              <p228:anchr>
                <p228:comment id="{C0FB9E7B-F0D7-4FB4-96CC-C088D10D04C4}"/>
              </p228:anchr>
              <p228:asgn authorId="{49DDC3B6-7CE9-3CE5-D91B-BF3D6582721A}"/>
            </p228:event>
            <p228:event time="2024-08-30T17:28:47.476" id="{82D66DFE-F2E8-4139-8710-C3C0453B28E1}">
              <p228:atrbtn authorId="{DBA0546B-AEA1-9C86-5DC5-A40EC6E25D16}"/>
              <p228:anchr>
                <p228:comment id="{C0FB9E7B-F0D7-4FB4-96CC-C088D10D04C4}"/>
              </p228:anchr>
              <p228:title val="@Racquel McGlashen"/>
            </p228:event>
            <p228:event time="2024-08-30T17:28:47.476" id="{59D18FDB-3C77-4D80-925E-AD6D59A82065}">
              <p228:atrbtn authorId="{DBA0546B-AEA1-9C86-5DC5-A40EC6E25D16}"/>
              <p228:anchr>
                <p228:comment id="{C0FB9E7B-F0D7-4FB4-96CC-C088D10D04C4}"/>
              </p228:anchr>
              <p228:date stDt="2024-08-30T17:28:47.476" endDt="2024-08-30T17:28:47.476"/>
            </p228:event>
            <p228:event time="2024-09-09T18:51:13.342" id="{FADD6EFA-3EFF-4BD1-8224-233DF160478B}">
              <p228:atrbtn authorId="{49DDC3B6-7CE9-3CE5-D91B-BF3D6582721A}"/>
              <p228:anchr>
                <p228:comment id="{00000000-0000-0000-0000-000000000000}"/>
              </p228:anchr>
              <p228:pcntCmplt val="100000"/>
            </p228:event>
          </p228:history>
        </p228:taskDetails>
      </p:ext>
    </p188:extLst>
  </p188:cm>
</p188:cmLst>
</file>

<file path=ppt/comments/modernComment_160_26F8B957.xml><?xml version="1.0" encoding="utf-8"?>
<p188:cmLst xmlns:a="http://schemas.openxmlformats.org/drawingml/2006/main" xmlns:r="http://schemas.openxmlformats.org/officeDocument/2006/relationships" xmlns:p188="http://schemas.microsoft.com/office/powerpoint/2018/8/main">
  <p188:cm id="{3D0EA720-86D4-4F66-86DE-6F9C8AA659A3}" authorId="{DBA0546B-AEA1-9C86-5DC5-A40EC6E25D16}" status="resolved" created="2024-09-06T14:15:27.854" startDate="2024-09-06T14:15:27.854" dueDate="2024-09-06T14:15:27.854" assignedTo="{49DDC3B6-7CE9-3CE5-D91B-BF3D6582721A}" complete="100000" title="@Racquel McGlashen">
    <ac:txMkLst xmlns:ac="http://schemas.microsoft.com/office/drawing/2013/main/command">
      <pc:docMk xmlns:pc="http://schemas.microsoft.com/office/powerpoint/2013/main/command"/>
      <pc:sldMk xmlns:pc="http://schemas.microsoft.com/office/powerpoint/2013/main/command" cId="653834583" sldId="352"/>
      <ac:spMk id="320" creationId="{00000000-0000-0000-0000-000000000000}"/>
      <ac:txMk cp="0" len="39">
        <ac:context len="40" hash="4059985705"/>
      </ac:txMk>
    </ac:txMkLst>
    <p188:pos x="4339525" y="891152"/>
    <p188:txBody>
      <a:bodyPr/>
      <a:lstStyle/>
      <a:p>
        <a:r>
          <a:rPr lang="en-US"/>
          <a:t>[@Racquel McGlashen] </a:t>
        </a:r>
      </a:p>
    </p188:txBody>
    <p188:extLst>
      <p:ext xmlns:p="http://schemas.openxmlformats.org/presentationml/2006/main" uri="{5BB2D875-25FF-4072-B9AC-8F64D62656EB}">
        <p228:taskDetails xmlns:p228="http://schemas.microsoft.com/office/powerpoint/2022/08/main">
          <p228:history>
            <p228:event time="2024-09-06T14:15:27.854" id="{77E00051-CDDC-4132-928A-C8726DC802DE}">
              <p228:atrbtn authorId="{DBA0546B-AEA1-9C86-5DC5-A40EC6E25D16}"/>
              <p228:anchr>
                <p228:comment id="{3D0EA720-86D4-4F66-86DE-6F9C8AA659A3}"/>
              </p228:anchr>
              <p228:add/>
            </p228:event>
            <p228:event time="2024-09-06T14:15:27.854" id="{539A03D1-E118-4E25-B1C2-420D3866B89C}">
              <p228:atrbtn authorId="{DBA0546B-AEA1-9C86-5DC5-A40EC6E25D16}"/>
              <p228:anchr>
                <p228:comment id="{3D0EA720-86D4-4F66-86DE-6F9C8AA659A3}"/>
              </p228:anchr>
              <p228:asgn authorId="{49DDC3B6-7CE9-3CE5-D91B-BF3D6582721A}"/>
            </p228:event>
            <p228:event time="2024-09-06T14:15:27.854" id="{88EA347C-008F-4819-A4FF-4024A72C5B51}">
              <p228:atrbtn authorId="{DBA0546B-AEA1-9C86-5DC5-A40EC6E25D16}"/>
              <p228:anchr>
                <p228:comment id="{3D0EA720-86D4-4F66-86DE-6F9C8AA659A3}"/>
              </p228:anchr>
              <p228:title val="@Racquel McGlashen"/>
            </p228:event>
            <p228:event time="2024-09-06T14:15:27.854" id="{6D043240-9F6B-4CA8-AC1C-36CE644EAB47}">
              <p228:atrbtn authorId="{DBA0546B-AEA1-9C86-5DC5-A40EC6E25D16}"/>
              <p228:anchr>
                <p228:comment id="{3D0EA720-86D4-4F66-86DE-6F9C8AA659A3}"/>
              </p228:anchr>
              <p228:date stDt="2024-09-06T14:15:27.854" endDt="2024-09-06T14:15:27.854"/>
            </p228:event>
            <p228:event time="2024-09-09T18:31:19.275" id="{42340C64-D21D-4F31-AAA2-CAD6F91B0049}">
              <p228:atrbtn authorId="{49DDC3B6-7CE9-3CE5-D91B-BF3D6582721A}"/>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hmiscfl.org/hmis-advisory-committee-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Call to order: Brad   -All in attendance verify name, add agency</a:t>
            </a:r>
            <a:endParaRPr/>
          </a:p>
          <a:p>
            <a:pPr marL="0" lvl="0" indent="0" algn="l" rtl="0">
              <a:spcBef>
                <a:spcPts val="0"/>
              </a:spcBef>
              <a:spcAft>
                <a:spcPts val="0"/>
              </a:spcAft>
              <a:buNone/>
            </a:pPr>
            <a:r>
              <a:rPr lang="en-US"/>
              <a:t>Next slide: Brad (agenda)</a:t>
            </a:r>
            <a:endParaRPr/>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12231552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Racquel   </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Racquel</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Raquel</a:t>
            </a:r>
            <a:endParaRPr/>
          </a:p>
        </p:txBody>
      </p:sp>
      <p:sp>
        <p:nvSpPr>
          <p:cNvPr id="305" name="Google Shape;305;g712231552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eb3639e0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Racquel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Brad</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Ashley</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Ashley</a:t>
            </a:r>
            <a:endParaRPr/>
          </a:p>
        </p:txBody>
      </p:sp>
      <p:sp>
        <p:nvSpPr>
          <p:cNvPr id="318" name="Google Shape;318;geeb3639e0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684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8ff9372b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38ff9372b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Brad</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Brad</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38ff9372b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38ff9372b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Brad  -Open to motions by committee members   </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Brad</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14149fa15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Brad Closes Meeting</a:t>
            </a:r>
            <a:endParaRPr/>
          </a:p>
        </p:txBody>
      </p:sp>
      <p:sp>
        <p:nvSpPr>
          <p:cNvPr id="337" name="Google Shape;337;g114149fa15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2b091bc7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52b091bc7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ecdd47279f_3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a:t>
            </a:r>
            <a:endParaRPr/>
          </a:p>
          <a:p>
            <a:pPr marL="0" lvl="0" indent="0" algn="l" rtl="0">
              <a:spcBef>
                <a:spcPts val="0"/>
              </a:spcBef>
              <a:spcAft>
                <a:spcPts val="0"/>
              </a:spcAft>
              <a:buNone/>
            </a:pPr>
            <a:r>
              <a:rPr lang="en-US"/>
              <a:t>Next Slide: Brad</a:t>
            </a:r>
            <a:endParaRPr/>
          </a:p>
        </p:txBody>
      </p:sp>
      <p:sp>
        <p:nvSpPr>
          <p:cNvPr id="69" name="Google Shape;69;gecdd47279f_3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394e12a40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    -Agenda Roll Call Vote (meeting minutes from last meeting uploaded here: </a:t>
            </a:r>
            <a:r>
              <a:rPr lang="en-US" u="sng">
                <a:solidFill>
                  <a:schemeClr val="hlink"/>
                </a:solidFill>
                <a:hlinkClick r:id="rId3"/>
              </a:rPr>
              <a:t>https://www.hmiscfl.org/hmis-advisory-committee-2/</a:t>
            </a:r>
            <a:r>
              <a:rPr lang="en-US"/>
              <a:t>)</a:t>
            </a:r>
            <a:endParaRPr/>
          </a:p>
          <a:p>
            <a:pPr marL="0" lvl="0" indent="0" algn="l" rtl="0">
              <a:spcBef>
                <a:spcPts val="0"/>
              </a:spcBef>
              <a:spcAft>
                <a:spcPts val="0"/>
              </a:spcAft>
              <a:buNone/>
            </a:pPr>
            <a:r>
              <a:rPr lang="en-US"/>
              <a:t>Next:  Rocky</a:t>
            </a:r>
            <a:endParaRPr/>
          </a:p>
        </p:txBody>
      </p:sp>
      <p:sp>
        <p:nvSpPr>
          <p:cNvPr id="83" name="Google Shape;83;g1394e12a40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8ff9372b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8ff9372b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a:t>
            </a:r>
            <a:endParaRPr/>
          </a:p>
          <a:p>
            <a:pPr marL="0" lvl="0" indent="0" algn="l" rtl="0">
              <a:spcBef>
                <a:spcPts val="0"/>
              </a:spcBef>
              <a:spcAft>
                <a:spcPts val="0"/>
              </a:spcAft>
              <a:buNone/>
            </a:pPr>
            <a:r>
              <a:rPr lang="en-US"/>
              <a:t>Next Slide: Ashley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fd6a6a52c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   -Committee Roll Call  </a:t>
            </a:r>
            <a:endParaRPr/>
          </a:p>
          <a:p>
            <a:pPr marL="0" lvl="0" indent="0" algn="l" rtl="0">
              <a:spcBef>
                <a:spcPts val="0"/>
              </a:spcBef>
              <a:spcAft>
                <a:spcPts val="0"/>
              </a:spcAft>
              <a:buNone/>
            </a:pPr>
            <a:r>
              <a:rPr lang="en-US"/>
              <a:t>Next Slide: Brad (Agenda Roll Call)</a:t>
            </a:r>
            <a:endParaRPr/>
          </a:p>
        </p:txBody>
      </p:sp>
      <p:sp>
        <p:nvSpPr>
          <p:cNvPr id="77" name="Google Shape;77;gfd6a6a52c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fd6a6a52c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   -Committee Roll Call  </a:t>
            </a:r>
            <a:endParaRPr/>
          </a:p>
          <a:p>
            <a:pPr marL="0" lvl="0" indent="0" algn="l" rtl="0">
              <a:spcBef>
                <a:spcPts val="0"/>
              </a:spcBef>
              <a:spcAft>
                <a:spcPts val="0"/>
              </a:spcAft>
              <a:buNone/>
            </a:pPr>
            <a:r>
              <a:rPr lang="en-US"/>
              <a:t>Next Slide: Brad (Agenda Roll Call)</a:t>
            </a:r>
            <a:endParaRPr/>
          </a:p>
        </p:txBody>
      </p:sp>
      <p:sp>
        <p:nvSpPr>
          <p:cNvPr id="77" name="Google Shape;77;gfd6a6a52c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6657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921134a5c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921134a5c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Racquel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Racquel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75ff49fa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75ff49fa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Racquel</a:t>
            </a:r>
            <a:endParaRPr/>
          </a:p>
          <a:p>
            <a:pPr marL="0" lvl="0" indent="0" algn="l" rtl="0">
              <a:spcBef>
                <a:spcPts val="0"/>
              </a:spcBef>
              <a:spcAft>
                <a:spcPts val="0"/>
              </a:spcAft>
              <a:buNone/>
            </a:pPr>
            <a:r>
              <a:rPr lang="en-US"/>
              <a:t>Next Slide: Racquel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eb3639e0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Racquel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Brad</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Ashley</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Ashley</a:t>
            </a:r>
            <a:endParaRPr/>
          </a:p>
        </p:txBody>
      </p:sp>
      <p:sp>
        <p:nvSpPr>
          <p:cNvPr id="318" name="Google Shape;318;geeb3639e0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0"/>
        <p:cNvGrpSpPr/>
        <p:nvPr/>
      </p:nvGrpSpPr>
      <p:grpSpPr>
        <a:xfrm>
          <a:off x="0" y="0"/>
          <a:ext cx="0" cy="0"/>
          <a:chOff x="0" y="0"/>
          <a:chExt cx="0" cy="0"/>
        </a:xfrm>
      </p:grpSpPr>
      <p:sp>
        <p:nvSpPr>
          <p:cNvPr id="11" name="Google Shape;11;p2"/>
          <p:cNvSpPr/>
          <p:nvPr/>
        </p:nvSpPr>
        <p:spPr>
          <a:xfrm>
            <a:off x="0" y="1537930"/>
            <a:ext cx="12192000" cy="483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Introduction to HMIS</a:t>
            </a:r>
            <a:endParaRPr sz="1400"/>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Continuum of Care FL-507</a:t>
            </a:r>
            <a:endParaRPr sz="1400"/>
          </a:p>
          <a:p>
            <a:pPr marL="0" marR="0" lvl="0" indent="0" algn="ctr" rtl="0">
              <a:lnSpc>
                <a:spcPct val="100000"/>
              </a:lnSpc>
              <a:spcBef>
                <a:spcPts val="0"/>
              </a:spcBef>
              <a:spcAft>
                <a:spcPts val="0"/>
              </a:spcAft>
              <a:buNone/>
            </a:pPr>
            <a:endParaRPr sz="54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Homeless Services Network of Central Florida</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4065-D L.B. McLeod Road</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Orlando, FL 32811</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Phone: (407) 893-0133</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Fax: (407) 893-5299</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www.hsncfl.org</a:t>
            </a:r>
            <a:endParaRPr sz="2800" b="0" i="0" u="none" strike="noStrike" cap="none">
              <a:solidFill>
                <a:schemeClr val="dk1"/>
              </a:solidFill>
              <a:latin typeface="Calibri"/>
              <a:ea typeface="Calibri"/>
              <a:cs typeface="Calibri"/>
              <a:sym typeface="Calibri"/>
            </a:endParaRPr>
          </a:p>
        </p:txBody>
      </p:sp>
      <p:pic>
        <p:nvPicPr>
          <p:cNvPr id="12" name="Google Shape;12;p2"/>
          <p:cNvPicPr preferRelativeResize="0"/>
          <p:nvPr/>
        </p:nvPicPr>
        <p:blipFill rotWithShape="1">
          <a:blip r:embed="rId2">
            <a:alphaModFix/>
          </a:blip>
          <a:srcRect/>
          <a:stretch/>
        </p:blipFill>
        <p:spPr>
          <a:xfrm>
            <a:off x="4724190" y="428152"/>
            <a:ext cx="2743617" cy="129063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rot="5400000">
            <a:off x="7284801" y="1828639"/>
            <a:ext cx="5851600" cy="274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3200"/>
              <a:buFont typeface="Cabin"/>
              <a:buNone/>
              <a:defRPr sz="32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12"/>
          <p:cNvSpPr txBox="1">
            <a:spLocks noGrp="1"/>
          </p:cNvSpPr>
          <p:nvPr>
            <p:ph type="body" idx="1"/>
          </p:nvPr>
        </p:nvSpPr>
        <p:spPr>
          <a:xfrm rot="5400000">
            <a:off x="1697200" y="-812561"/>
            <a:ext cx="5851600" cy="802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B8B8"/>
              </a:buClr>
              <a:buSzPts val="3200"/>
              <a:buFont typeface="Arial"/>
              <a:buChar char="•"/>
              <a:defRPr sz="3200" b="0" i="0" u="none" strike="noStrike" cap="none">
                <a:solidFill>
                  <a:srgbClr val="00B8B8"/>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12"/>
          <p:cNvSpPr txBox="1">
            <a:spLocks noGrp="1"/>
          </p:cNvSpPr>
          <p:nvPr>
            <p:ph type="sldNum" idx="12"/>
          </p:nvPr>
        </p:nvSpPr>
        <p:spPr>
          <a:xfrm>
            <a:off x="10831457" y="6369045"/>
            <a:ext cx="7508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609600" y="274638"/>
            <a:ext cx="109728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3"/>
          <p:cNvSpPr txBox="1">
            <a:spLocks noGrp="1"/>
          </p:cNvSpPr>
          <p:nvPr>
            <p:ph type="body" idx="1"/>
          </p:nvPr>
        </p:nvSpPr>
        <p:spPr>
          <a:xfrm>
            <a:off x="609600" y="1600200"/>
            <a:ext cx="109728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8" name="Google Shape;58;p13"/>
          <p:cNvSpPr txBox="1">
            <a:spLocks noGrp="1"/>
          </p:cNvSpPr>
          <p:nvPr>
            <p:ph type="dt" idx="10"/>
          </p:nvPr>
        </p:nvSpPr>
        <p:spPr>
          <a:xfrm>
            <a:off x="609600" y="6356350"/>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165600" y="6356350"/>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737600" y="6356350"/>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914400" y="2130425"/>
            <a:ext cx="10363200" cy="1470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3"/>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640"/>
              </a:spcBef>
              <a:spcAft>
                <a:spcPts val="0"/>
              </a:spcAft>
              <a:buClr>
                <a:srgbClr val="00B8B8"/>
              </a:buClr>
              <a:buSzPts val="3200"/>
              <a:buFont typeface="Arial"/>
              <a:buNone/>
              <a:defRPr sz="3200" b="0" i="0" u="none" strike="noStrike" cap="none">
                <a:solidFill>
                  <a:srgbClr val="00B8B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6" name="Google Shape;16;p3"/>
          <p:cNvSpPr txBox="1">
            <a:spLocks noGrp="1"/>
          </p:cNvSpPr>
          <p:nvPr>
            <p:ph type="sldNum" idx="12"/>
          </p:nvPr>
        </p:nvSpPr>
        <p:spPr>
          <a:xfrm>
            <a:off x="10831457" y="6369045"/>
            <a:ext cx="7508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4"/>
          <p:cNvSpPr txBox="1">
            <a:spLocks noGrp="1"/>
          </p:cNvSpPr>
          <p:nvPr>
            <p:ph type="body" idx="1"/>
          </p:nvPr>
        </p:nvSpPr>
        <p:spPr>
          <a:xfrm rot="5400000">
            <a:off x="3833101" y="-1623300"/>
            <a:ext cx="4525800" cy="1097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2060"/>
              </a:buClr>
              <a:buSzPts val="3200"/>
              <a:buFont typeface="Arial"/>
              <a:buChar char="•"/>
              <a:defRPr sz="3200" b="0" i="0" u="none" strike="noStrike" cap="none">
                <a:solidFill>
                  <a:srgbClr val="002060"/>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sldNum" idx="12"/>
          </p:nvPr>
        </p:nvSpPr>
        <p:spPr>
          <a:xfrm>
            <a:off x="10831457" y="6369045"/>
            <a:ext cx="7508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rot="5400000">
            <a:off x="7284851" y="1828589"/>
            <a:ext cx="5851500" cy="274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3200"/>
              <a:buFont typeface="Cabin"/>
              <a:buNone/>
              <a:defRPr sz="32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5"/>
          <p:cNvSpPr txBox="1">
            <a:spLocks noGrp="1"/>
          </p:cNvSpPr>
          <p:nvPr>
            <p:ph type="body" idx="1"/>
          </p:nvPr>
        </p:nvSpPr>
        <p:spPr>
          <a:xfrm rot="5400000">
            <a:off x="1697250" y="-812611"/>
            <a:ext cx="5851500" cy="802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B8B8"/>
              </a:buClr>
              <a:buSzPts val="3200"/>
              <a:buFont typeface="Arial"/>
              <a:buChar char="•"/>
              <a:defRPr sz="3200" b="0" i="0" u="none" strike="noStrike" cap="none">
                <a:solidFill>
                  <a:srgbClr val="00B8B8"/>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5"/>
          <p:cNvSpPr txBox="1">
            <a:spLocks noGrp="1"/>
          </p:cNvSpPr>
          <p:nvPr>
            <p:ph type="sldNum" idx="12"/>
          </p:nvPr>
        </p:nvSpPr>
        <p:spPr>
          <a:xfrm>
            <a:off x="10831457" y="6369045"/>
            <a:ext cx="7508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8" name="Google Shape;28;p6"/>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p6"/>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6"/>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 name="Google Shape;33;p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4" name="Google Shape;34;p7"/>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0"/>
        <p:cNvGrpSpPr/>
        <p:nvPr/>
      </p:nvGrpSpPr>
      <p:grpSpPr>
        <a:xfrm>
          <a:off x="0" y="0"/>
          <a:ext cx="0" cy="0"/>
          <a:chOff x="0" y="0"/>
          <a:chExt cx="0" cy="0"/>
        </a:xfrm>
      </p:grpSpPr>
      <p:sp>
        <p:nvSpPr>
          <p:cNvPr id="41" name="Google Shape;41;p9"/>
          <p:cNvSpPr/>
          <p:nvPr/>
        </p:nvSpPr>
        <p:spPr>
          <a:xfrm>
            <a:off x="0" y="1537930"/>
            <a:ext cx="12192000" cy="483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Introduction to HMIS</a:t>
            </a:r>
            <a:endParaRPr sz="1400"/>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Continuum of Care FL-507</a:t>
            </a:r>
            <a:endParaRPr sz="1400"/>
          </a:p>
          <a:p>
            <a:pPr marL="0" marR="0" lvl="0" indent="0" algn="ctr" rtl="0">
              <a:lnSpc>
                <a:spcPct val="100000"/>
              </a:lnSpc>
              <a:spcBef>
                <a:spcPts val="0"/>
              </a:spcBef>
              <a:spcAft>
                <a:spcPts val="0"/>
              </a:spcAft>
              <a:buNone/>
            </a:pPr>
            <a:endParaRPr sz="54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Homeless Services Network of Central Florida</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4065-D L.B. McLeod Road</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Orlando, FL 32811</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Phone: (407) 893-0133</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Fax: (407) 893-5299</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www.hsncfl.org</a:t>
            </a:r>
            <a:endParaRPr sz="2800" b="0" i="0" u="none" strike="noStrike" cap="none">
              <a:solidFill>
                <a:schemeClr val="dk1"/>
              </a:solidFill>
              <a:latin typeface="Calibri"/>
              <a:ea typeface="Calibri"/>
              <a:cs typeface="Calibri"/>
              <a:sym typeface="Calibri"/>
            </a:endParaRPr>
          </a:p>
        </p:txBody>
      </p:sp>
      <p:pic>
        <p:nvPicPr>
          <p:cNvPr id="42" name="Google Shape;42;p9"/>
          <p:cNvPicPr preferRelativeResize="0"/>
          <p:nvPr/>
        </p:nvPicPr>
        <p:blipFill rotWithShape="1">
          <a:blip r:embed="rId2">
            <a:alphaModFix/>
          </a:blip>
          <a:srcRect/>
          <a:stretch/>
        </p:blipFill>
        <p:spPr>
          <a:xfrm>
            <a:off x="4724189" y="428151"/>
            <a:ext cx="2057712" cy="96797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p10"/>
          <p:cNvSpPr txBox="1">
            <a:spLocks noGrp="1"/>
          </p:cNvSpPr>
          <p:nvPr>
            <p:ph type="ctrTitle"/>
          </p:nvPr>
        </p:nvSpPr>
        <p:spPr>
          <a:xfrm>
            <a:off x="914400" y="2130425"/>
            <a:ext cx="10363200" cy="1470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10"/>
          <p:cNvSpPr txBox="1">
            <a:spLocks noGrp="1"/>
          </p:cNvSpPr>
          <p:nvPr>
            <p:ph type="subTitle" idx="1"/>
          </p:nvPr>
        </p:nvSpPr>
        <p:spPr>
          <a:xfrm>
            <a:off x="1828800" y="3886200"/>
            <a:ext cx="8534400" cy="1752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640"/>
              </a:spcBef>
              <a:spcAft>
                <a:spcPts val="0"/>
              </a:spcAft>
              <a:buClr>
                <a:srgbClr val="00B8B8"/>
              </a:buClr>
              <a:buSzPts val="3200"/>
              <a:buFont typeface="Arial"/>
              <a:buNone/>
              <a:defRPr sz="3200" b="0" i="0" u="none" strike="noStrike" cap="none">
                <a:solidFill>
                  <a:srgbClr val="00B8B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6" name="Google Shape;46;p10"/>
          <p:cNvSpPr txBox="1">
            <a:spLocks noGrp="1"/>
          </p:cNvSpPr>
          <p:nvPr>
            <p:ph type="sldNum" idx="12"/>
          </p:nvPr>
        </p:nvSpPr>
        <p:spPr>
          <a:xfrm>
            <a:off x="10831457" y="6369045"/>
            <a:ext cx="7508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609600" y="274638"/>
            <a:ext cx="10972800" cy="1143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11"/>
          <p:cNvSpPr txBox="1">
            <a:spLocks noGrp="1"/>
          </p:cNvSpPr>
          <p:nvPr>
            <p:ph type="body" idx="1"/>
          </p:nvPr>
        </p:nvSpPr>
        <p:spPr>
          <a:xfrm rot="5400000">
            <a:off x="3833001" y="-1623200"/>
            <a:ext cx="4526000" cy="1097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2060"/>
              </a:buClr>
              <a:buSzPts val="3200"/>
              <a:buFont typeface="Arial"/>
              <a:buChar char="•"/>
              <a:defRPr sz="3200" b="0" i="0" u="none" strike="noStrike" cap="none">
                <a:solidFill>
                  <a:srgbClr val="002060"/>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sldNum" idx="12"/>
          </p:nvPr>
        </p:nvSpPr>
        <p:spPr>
          <a:xfrm>
            <a:off x="10831457" y="6369045"/>
            <a:ext cx="7508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mt="20000"/>
          </a:blip>
          <a:stretch>
            <a:fillRect/>
          </a:stretch>
        </a:blipFill>
        <a:effectLst/>
      </p:bgPr>
    </p:bg>
    <p:spTree>
      <p:nvGrpSpPr>
        <p:cNvPr id="1" name="Shape 5"/>
        <p:cNvGrpSpPr/>
        <p:nvPr/>
      </p:nvGrpSpPr>
      <p:grpSpPr>
        <a:xfrm>
          <a:off x="0" y="0"/>
          <a:ext cx="0" cy="0"/>
          <a:chOff x="0" y="0"/>
          <a:chExt cx="0" cy="0"/>
        </a:xfrm>
      </p:grpSpPr>
      <p:sp>
        <p:nvSpPr>
          <p:cNvPr id="6" name="Google Shape;6;p1"/>
          <p:cNvSpPr/>
          <p:nvPr/>
        </p:nvSpPr>
        <p:spPr>
          <a:xfrm>
            <a:off x="4143303" y="-1798"/>
            <a:ext cx="8039616" cy="6859801"/>
          </a:xfrm>
          <a:custGeom>
            <a:avLst/>
            <a:gdLst/>
            <a:ahLst/>
            <a:cxnLst/>
            <a:rect l="l" t="t" r="r" b="b"/>
            <a:pathLst>
              <a:path w="6029712" h="6859801" extrusionOk="0">
                <a:moveTo>
                  <a:pt x="0" y="291"/>
                </a:moveTo>
                <a:lnTo>
                  <a:pt x="6029712" y="0"/>
                </a:lnTo>
                <a:lnTo>
                  <a:pt x="6029712" y="6858001"/>
                </a:lnTo>
                <a:lnTo>
                  <a:pt x="1024828" y="6859801"/>
                </a:lnTo>
                <a:lnTo>
                  <a:pt x="0" y="29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7;p1"/>
          <p:cNvSpPr/>
          <p:nvPr/>
        </p:nvSpPr>
        <p:spPr>
          <a:xfrm>
            <a:off x="2957459" y="-899"/>
            <a:ext cx="1603484" cy="6856730"/>
          </a:xfrm>
          <a:custGeom>
            <a:avLst/>
            <a:gdLst/>
            <a:ahLst/>
            <a:cxnLst/>
            <a:rect l="l" t="t" r="r" b="b"/>
            <a:pathLst>
              <a:path w="1202613" h="6856730" extrusionOk="0">
                <a:moveTo>
                  <a:pt x="0" y="820"/>
                </a:moveTo>
                <a:lnTo>
                  <a:pt x="182705" y="0"/>
                </a:lnTo>
                <a:lnTo>
                  <a:pt x="1202613" y="6856730"/>
                </a:lnTo>
                <a:lnTo>
                  <a:pt x="1016387" y="6856729"/>
                </a:lnTo>
                <a:lnTo>
                  <a:pt x="0" y="82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8;p1"/>
          <p:cNvSpPr txBox="1">
            <a:spLocks noGrp="1"/>
          </p:cNvSpPr>
          <p:nvPr>
            <p:ph type="dt" idx="10"/>
          </p:nvPr>
        </p:nvSpPr>
        <p:spPr>
          <a:xfrm>
            <a:off x="609600" y="6356748"/>
            <a:ext cx="2844800" cy="364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9" name="Google Shape;9;p1"/>
          <p:cNvPicPr preferRelativeResize="0"/>
          <p:nvPr/>
        </p:nvPicPr>
        <p:blipFill>
          <a:blip r:embed="rId9">
            <a:alphaModFix/>
          </a:blip>
          <a:stretch>
            <a:fillRect/>
          </a:stretch>
        </p:blipFill>
        <p:spPr>
          <a:xfrm>
            <a:off x="10441334" y="139326"/>
            <a:ext cx="1485633" cy="6762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7">
            <a:alphaModFix amt="20000"/>
          </a:blip>
          <a:stretch>
            <a:fillRect/>
          </a:stretch>
        </a:blipFill>
        <a:effectLst/>
      </p:bgPr>
    </p:bg>
    <p:spTree>
      <p:nvGrpSpPr>
        <p:cNvPr id="1" name="Shape 35"/>
        <p:cNvGrpSpPr/>
        <p:nvPr/>
      </p:nvGrpSpPr>
      <p:grpSpPr>
        <a:xfrm>
          <a:off x="0" y="0"/>
          <a:ext cx="0" cy="0"/>
          <a:chOff x="0" y="0"/>
          <a:chExt cx="0" cy="0"/>
        </a:xfrm>
      </p:grpSpPr>
      <p:sp>
        <p:nvSpPr>
          <p:cNvPr id="36" name="Google Shape;36;p8"/>
          <p:cNvSpPr/>
          <p:nvPr/>
        </p:nvSpPr>
        <p:spPr>
          <a:xfrm>
            <a:off x="4143303" y="-1798"/>
            <a:ext cx="8039616" cy="6859801"/>
          </a:xfrm>
          <a:custGeom>
            <a:avLst/>
            <a:gdLst/>
            <a:ahLst/>
            <a:cxnLst/>
            <a:rect l="l" t="t" r="r" b="b"/>
            <a:pathLst>
              <a:path w="6029712" h="6859801" extrusionOk="0">
                <a:moveTo>
                  <a:pt x="0" y="291"/>
                </a:moveTo>
                <a:lnTo>
                  <a:pt x="6029712" y="0"/>
                </a:lnTo>
                <a:lnTo>
                  <a:pt x="6029712" y="6858001"/>
                </a:lnTo>
                <a:lnTo>
                  <a:pt x="1024828" y="6859801"/>
                </a:lnTo>
                <a:lnTo>
                  <a:pt x="0" y="29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p8"/>
          <p:cNvSpPr/>
          <p:nvPr/>
        </p:nvSpPr>
        <p:spPr>
          <a:xfrm>
            <a:off x="2957459" y="-899"/>
            <a:ext cx="1603484" cy="6856730"/>
          </a:xfrm>
          <a:custGeom>
            <a:avLst/>
            <a:gdLst/>
            <a:ahLst/>
            <a:cxnLst/>
            <a:rect l="l" t="t" r="r" b="b"/>
            <a:pathLst>
              <a:path w="1202613" h="6856730" extrusionOk="0">
                <a:moveTo>
                  <a:pt x="0" y="820"/>
                </a:moveTo>
                <a:lnTo>
                  <a:pt x="182705" y="0"/>
                </a:lnTo>
                <a:lnTo>
                  <a:pt x="1202613" y="6856730"/>
                </a:lnTo>
                <a:lnTo>
                  <a:pt x="1016387" y="6856729"/>
                </a:lnTo>
                <a:lnTo>
                  <a:pt x="0" y="82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8"/>
          <p:cNvSpPr txBox="1">
            <a:spLocks noGrp="1"/>
          </p:cNvSpPr>
          <p:nvPr>
            <p:ph type="dt" idx="10"/>
          </p:nvPr>
        </p:nvSpPr>
        <p:spPr>
          <a:xfrm>
            <a:off x="609600" y="6356748"/>
            <a:ext cx="2844800" cy="364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39" name="Google Shape;39;p8"/>
          <p:cNvPicPr preferRelativeResize="0"/>
          <p:nvPr/>
        </p:nvPicPr>
        <p:blipFill>
          <a:blip r:embed="rId8">
            <a:alphaModFix/>
          </a:blip>
          <a:stretch>
            <a:fillRect/>
          </a:stretch>
        </p:blipFill>
        <p:spPr>
          <a:xfrm>
            <a:off x="10441333" y="139333"/>
            <a:ext cx="1341067" cy="729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50_A02CB66A.xml"/><Relationship Id="rId2" Type="http://schemas.openxmlformats.org/officeDocument/2006/relationships/slideLayout" Target="../slideLayouts/slideLayout5.xml"/><Relationship Id="rId1" Type="http://schemas.openxmlformats.org/officeDocument/2006/relationships/video" Target="https://www.youtube.com/embed/mhrB3xGP358?feature=oembed" TargetMode="Externa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s://www.christianservicecenter.org/banquet" TargetMode="External"/><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152_CEA5026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1C_0.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microsoft.com/office/2018/10/relationships/comments" Target="../comments/modernComment_11E_0.xml"/><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mailto:hmis@hsncfl.org" TargetMode="External"/><Relationship Id="rId5" Type="http://schemas.openxmlformats.org/officeDocument/2006/relationships/hyperlink" Target="https://outlook.office.com/bookwithme/user/8be39abe192f40a1bd984311cf6a39ef@hsncfl.org/meetingtype/XbEoCoftSUeOXI4gIJCaAw2?anonymous&amp;ep=mcard" TargetMode="External"/><Relationship Id="rId4" Type="http://schemas.openxmlformats.org/officeDocument/2006/relationships/hyperlink" Target="http://www.hmiscfl.org" TargetMode="External"/></Relationships>
</file>

<file path=ppt/slides/_rels/slide27.xml.rels><?xml version="1.0" encoding="UTF-8" standalone="yes"?>
<Relationships xmlns="http://schemas.openxmlformats.org/package/2006/relationships"><Relationship Id="rId3" Type="http://schemas.microsoft.com/office/2018/10/relationships/comments" Target="../comments/modernComment_11F_0.xm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www.hmiscfl.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151_4F7AEC7E.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microsoft.com/office/2018/10/relationships/comments" Target="../comments/modernComment_11D_0.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hyperlink" Target="http://www.hmiscfl.org" TargetMode="External"/><Relationship Id="rId4" Type="http://schemas.openxmlformats.org/officeDocument/2006/relationships/hyperlink" Target="https://zoom.us/j/97407205687"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60_26F8B957.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www.hmiscfl.org/wp-content/uploads/2024/09/2024_09-05_FL507-CoC_HMIS-Policies-Procedures_V1.5-FINAL-1.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hmiscfl.org"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play.kahoot.it/v2/?quizId=1df5b857-1fa4-4478-9da1-8fd73d20e5ee&amp;hostId=7cfb94f7-a440-4774-aabc-36b9c946aba7"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microsoft.com/office/2018/10/relationships/comments" Target="../comments/modernComment_14E_6F772F6C.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play.kahoot.it/v2/?quizId=9dee4b96-ffd3-4900-b127-26b048e25a7d" TargetMode="External"/><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hyperlink" Target="http://www.kahoot.i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lay.kahoot.it/v2/?quizId=89bf5a5c-655e-4a95-8f23-b7e7bd12f215&amp;hostId=7cfb94f7-a440-4774-aabc-36b9c946aba7" TargetMode="External"/><Relationship Id="rId2" Type="http://schemas.microsoft.com/office/2018/10/relationships/comments" Target="../comments/modernComment_14F_22CF783F.xml"/><Relationship Id="rId1" Type="http://schemas.openxmlformats.org/officeDocument/2006/relationships/slideLayout" Target="../slideLayouts/slideLayout5.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2209800" y="1441556"/>
            <a:ext cx="7772400"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a:t>HMIS Advisory </a:t>
            </a:r>
            <a:endParaRPr b="1"/>
          </a:p>
          <a:p>
            <a:pPr marL="0" lvl="0" indent="0" algn="ctr" rtl="0">
              <a:spcBef>
                <a:spcPts val="0"/>
              </a:spcBef>
              <a:spcAft>
                <a:spcPts val="0"/>
              </a:spcAft>
              <a:buClr>
                <a:schemeClr val="dk1"/>
              </a:buClr>
              <a:buSzPts val="4400"/>
              <a:buFont typeface="Calibri"/>
              <a:buNone/>
            </a:pPr>
            <a:r>
              <a:rPr lang="en-US" b="1"/>
              <a:t>Committee Meeting</a:t>
            </a:r>
            <a:endParaRPr b="1"/>
          </a:p>
        </p:txBody>
      </p:sp>
      <p:sp>
        <p:nvSpPr>
          <p:cNvPr id="66" name="Google Shape;66;p14"/>
          <p:cNvSpPr txBox="1">
            <a:spLocks noGrp="1"/>
          </p:cNvSpPr>
          <p:nvPr>
            <p:ph type="subTitle" idx="1"/>
          </p:nvPr>
        </p:nvSpPr>
        <p:spPr>
          <a:xfrm>
            <a:off x="2313569" y="3140869"/>
            <a:ext cx="7543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r>
              <a:rPr lang="en-US">
                <a:solidFill>
                  <a:schemeClr val="dk1"/>
                </a:solidFill>
              </a:rPr>
              <a:t>Central Florida Commission on Homelessness (CFCH)</a:t>
            </a:r>
            <a:endParaRPr>
              <a:solidFill>
                <a:schemeClr val="dk1"/>
              </a:solidFill>
            </a:endParaRPr>
          </a:p>
          <a:p>
            <a:pPr marL="0" lvl="0" indent="0" algn="ctr" rtl="0">
              <a:spcBef>
                <a:spcPts val="0"/>
              </a:spcBef>
              <a:spcAft>
                <a:spcPts val="0"/>
              </a:spcAft>
              <a:buClr>
                <a:srgbClr val="888888"/>
              </a:buClr>
              <a:buSzPts val="3200"/>
              <a:buNone/>
            </a:pPr>
            <a:r>
              <a:rPr lang="en-US">
                <a:solidFill>
                  <a:schemeClr val="dk1"/>
                </a:solidFill>
              </a:rPr>
              <a:t>CoC FL-507</a:t>
            </a:r>
            <a:endParaRPr>
              <a:solidFill>
                <a:schemeClr val="dk1"/>
              </a:solidFill>
            </a:endParaRPr>
          </a:p>
          <a:p>
            <a:pPr marL="0" lvl="0" indent="0" algn="ctr" rtl="0">
              <a:spcBef>
                <a:spcPts val="0"/>
              </a:spcBef>
              <a:spcAft>
                <a:spcPts val="0"/>
              </a:spcAft>
              <a:buClr>
                <a:srgbClr val="888888"/>
              </a:buClr>
              <a:buSzPts val="3200"/>
              <a:buNone/>
            </a:pPr>
            <a:r>
              <a:rPr lang="en-US">
                <a:solidFill>
                  <a:schemeClr val="dk1"/>
                </a:solidFill>
              </a:rPr>
              <a:t>Sept 10th, 2024</a:t>
            </a:r>
            <a:br>
              <a:rPr lang="en-US"/>
            </a:br>
            <a:endParaRPr sz="1800">
              <a:solidFill>
                <a:schemeClr val="dk1"/>
              </a:solidFill>
            </a:endParaRPr>
          </a:p>
          <a:p>
            <a:pPr marL="0" lvl="0" indent="0" algn="ctr" rtl="0">
              <a:spcBef>
                <a:spcPts val="0"/>
              </a:spcBef>
              <a:spcAft>
                <a:spcPts val="0"/>
              </a:spcAft>
              <a:buClr>
                <a:srgbClr val="888888"/>
              </a:buClr>
              <a:buSzPts val="3200"/>
              <a:buNone/>
            </a:pPr>
            <a:endParaRPr sz="2700">
              <a:solidFill>
                <a:schemeClr val="dk1"/>
              </a:solidFill>
            </a:endParaRPr>
          </a:p>
          <a:p>
            <a:pPr marL="0" lvl="0" indent="0" algn="ctr" rtl="0">
              <a:spcBef>
                <a:spcPts val="0"/>
              </a:spcBef>
              <a:spcAft>
                <a:spcPts val="0"/>
              </a:spcAft>
              <a:buClr>
                <a:srgbClr val="888888"/>
              </a:buClr>
              <a:buSzPts val="3200"/>
              <a:buNone/>
            </a:pPr>
            <a:r>
              <a:rPr lang="en-US" sz="2700">
                <a:solidFill>
                  <a:schemeClr val="dk1"/>
                </a:solidFill>
              </a:rPr>
              <a:t>Brad Sefter, Committee Chair</a:t>
            </a:r>
            <a:endParaRPr sz="27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377125" y="455452"/>
            <a:ext cx="10972800" cy="1143000"/>
          </a:xfrm>
        </p:spPr>
        <p:txBody>
          <a:bodyPr/>
          <a:lstStyle/>
          <a:p>
            <a:pPr>
              <a:buNone/>
            </a:pPr>
            <a:r>
              <a:rPr lang="en-US" sz="3600" b="1">
                <a:solidFill>
                  <a:srgbClr val="002060"/>
                </a:solidFill>
                <a:latin typeface="Cabin"/>
              </a:rPr>
              <a:t>NULL (or missing) Relationship to Head of Household</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p:txBody>
          <a:bodyPr/>
          <a:lstStyle/>
          <a:p>
            <a:r>
              <a:rPr lang="en-US" sz="3200">
                <a:solidFill>
                  <a:srgbClr val="0F4761"/>
                </a:solidFill>
                <a:latin typeface="Aptos"/>
              </a:rPr>
              <a:t>Every member of a household enrollment MUST have a value for their </a:t>
            </a:r>
            <a:r>
              <a:rPr lang="en-US" sz="3200" b="1">
                <a:solidFill>
                  <a:srgbClr val="0F4761"/>
                </a:solidFill>
                <a:latin typeface="Aptos"/>
              </a:rPr>
              <a:t>Relationship to Head of Household</a:t>
            </a:r>
            <a:endParaRPr lang="en-US" sz="3200">
              <a:solidFill>
                <a:srgbClr val="0F4761"/>
              </a:solidFill>
              <a:latin typeface="Aptos"/>
            </a:endParaRPr>
          </a:p>
          <a:p>
            <a:r>
              <a:rPr lang="en-US" sz="3200">
                <a:solidFill>
                  <a:srgbClr val="0F4761"/>
                </a:solidFill>
                <a:latin typeface="Aptos"/>
              </a:rPr>
              <a:t>One member (and ONLY one) MUST be identified as the “Self” of a Household Enrollment.</a:t>
            </a:r>
          </a:p>
          <a:p>
            <a:r>
              <a:rPr lang="en-US" sz="3200">
                <a:solidFill>
                  <a:srgbClr val="0F4761"/>
                </a:solidFill>
                <a:latin typeface="Aptos"/>
              </a:rPr>
              <a:t>For an individual enrollment, that person should always be the “Self” for </a:t>
            </a:r>
            <a:r>
              <a:rPr lang="en-US" sz="3200" b="1">
                <a:solidFill>
                  <a:srgbClr val="0F4761"/>
                </a:solidFill>
                <a:latin typeface="Aptos"/>
              </a:rPr>
              <a:t>Relationship to Head of Household</a:t>
            </a:r>
            <a:r>
              <a:rPr lang="en-US" sz="3200">
                <a:solidFill>
                  <a:srgbClr val="0F4761"/>
                </a:solidFill>
                <a:latin typeface="Aptos"/>
              </a:rPr>
              <a:t>.</a:t>
            </a:r>
          </a:p>
          <a:p>
            <a:r>
              <a:rPr lang="en-US" sz="3200">
                <a:solidFill>
                  <a:srgbClr val="0F4761"/>
                </a:solidFill>
                <a:latin typeface="Aptos"/>
              </a:rPr>
              <a:t>Use </a:t>
            </a:r>
            <a:r>
              <a:rPr lang="en-US" sz="3200" b="1">
                <a:solidFill>
                  <a:srgbClr val="0F4761"/>
                </a:solidFill>
                <a:latin typeface="Aptos"/>
              </a:rPr>
              <a:t>Family Members</a:t>
            </a:r>
            <a:r>
              <a:rPr lang="en-US" sz="3200">
                <a:solidFill>
                  <a:srgbClr val="0F4761"/>
                </a:solidFill>
                <a:latin typeface="Aptos"/>
              </a:rPr>
              <a:t> to add other household members; however, it MUST also be selected as part of the </a:t>
            </a:r>
            <a:r>
              <a:rPr lang="en-US" sz="3200" b="1">
                <a:solidFill>
                  <a:srgbClr val="0F4761"/>
                </a:solidFill>
                <a:latin typeface="Aptos"/>
              </a:rPr>
              <a:t>Program Enrollment.</a:t>
            </a:r>
            <a:r>
              <a:rPr lang="en-US" sz="3200">
                <a:solidFill>
                  <a:srgbClr val="0F4761"/>
                </a:solidFill>
                <a:latin typeface="Aptos"/>
              </a:rPr>
              <a:t> </a:t>
            </a:r>
          </a:p>
          <a:p>
            <a:endParaRPr lang="en-US" sz="3600">
              <a:solidFill>
                <a:srgbClr val="0F4761"/>
              </a:solidFill>
              <a:latin typeface="Aptos Display"/>
            </a:endParaRPr>
          </a:p>
        </p:txBody>
      </p:sp>
    </p:spTree>
    <p:extLst>
      <p:ext uri="{BB962C8B-B14F-4D97-AF65-F5344CB8AC3E}">
        <p14:creationId xmlns:p14="http://schemas.microsoft.com/office/powerpoint/2010/main" val="3487916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377125" y="3418"/>
            <a:ext cx="9991242" cy="1143000"/>
          </a:xfrm>
        </p:spPr>
        <p:txBody>
          <a:bodyPr/>
          <a:lstStyle/>
          <a:p>
            <a:pPr>
              <a:buNone/>
            </a:pPr>
            <a:r>
              <a:rPr lang="en-US" sz="3200" b="1">
                <a:solidFill>
                  <a:srgbClr val="002060"/>
                </a:solidFill>
                <a:latin typeface="Cabin"/>
              </a:rPr>
              <a:t>NULL (or missing) Relationship to Head of Household</a:t>
            </a:r>
          </a:p>
        </p:txBody>
      </p:sp>
      <p:pic>
        <p:nvPicPr>
          <p:cNvPr id="4" name="Picture 3" descr="A screenshot of a computer&#10;&#10;Description automatically generated">
            <a:extLst>
              <a:ext uri="{FF2B5EF4-FFF2-40B4-BE49-F238E27FC236}">
                <a16:creationId xmlns:a16="http://schemas.microsoft.com/office/drawing/2014/main" id="{99782146-6061-6204-4697-7E90AD902E1A}"/>
              </a:ext>
            </a:extLst>
          </p:cNvPr>
          <p:cNvPicPr>
            <a:picLocks noChangeAspect="1"/>
          </p:cNvPicPr>
          <p:nvPr/>
        </p:nvPicPr>
        <p:blipFill>
          <a:blip r:embed="rId2"/>
          <a:stretch>
            <a:fillRect/>
          </a:stretch>
        </p:blipFill>
        <p:spPr>
          <a:xfrm>
            <a:off x="387457" y="1514185"/>
            <a:ext cx="11145866" cy="5146985"/>
          </a:xfrm>
          <a:prstGeom prst="rect">
            <a:avLst/>
          </a:prstGeom>
        </p:spPr>
      </p:pic>
      <p:sp>
        <p:nvSpPr>
          <p:cNvPr id="5" name="TextBox 4">
            <a:extLst>
              <a:ext uri="{FF2B5EF4-FFF2-40B4-BE49-F238E27FC236}">
                <a16:creationId xmlns:a16="http://schemas.microsoft.com/office/drawing/2014/main" id="{ACB4B713-7EF3-4B05-6B8D-571A0177B8CA}"/>
              </a:ext>
            </a:extLst>
          </p:cNvPr>
          <p:cNvSpPr txBox="1"/>
          <p:nvPr/>
        </p:nvSpPr>
        <p:spPr>
          <a:xfrm>
            <a:off x="382153" y="1059281"/>
            <a:ext cx="51128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t>Based on using Edit Project Entry Workflow</a:t>
            </a:r>
          </a:p>
        </p:txBody>
      </p:sp>
    </p:spTree>
    <p:extLst>
      <p:ext uri="{BB962C8B-B14F-4D97-AF65-F5344CB8AC3E}">
        <p14:creationId xmlns:p14="http://schemas.microsoft.com/office/powerpoint/2010/main" val="831015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377125" y="3418"/>
            <a:ext cx="9991242" cy="1143000"/>
          </a:xfrm>
        </p:spPr>
        <p:txBody>
          <a:bodyPr/>
          <a:lstStyle/>
          <a:p>
            <a:pPr>
              <a:buNone/>
            </a:pPr>
            <a:r>
              <a:rPr lang="en-US" sz="3200" b="1">
                <a:solidFill>
                  <a:srgbClr val="002060"/>
                </a:solidFill>
                <a:latin typeface="Cabin"/>
              </a:rPr>
              <a:t>NULL (or missing) Relationship to Head of Household</a:t>
            </a:r>
          </a:p>
        </p:txBody>
      </p:sp>
      <p:sp>
        <p:nvSpPr>
          <p:cNvPr id="5" name="TextBox 4">
            <a:extLst>
              <a:ext uri="{FF2B5EF4-FFF2-40B4-BE49-F238E27FC236}">
                <a16:creationId xmlns:a16="http://schemas.microsoft.com/office/drawing/2014/main" id="{ACB4B713-7EF3-4B05-6B8D-571A0177B8CA}"/>
              </a:ext>
            </a:extLst>
          </p:cNvPr>
          <p:cNvSpPr txBox="1"/>
          <p:nvPr/>
        </p:nvSpPr>
        <p:spPr>
          <a:xfrm>
            <a:off x="382153" y="1059281"/>
            <a:ext cx="51128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t>Based on using Edit Project Entry Workflow</a:t>
            </a:r>
          </a:p>
        </p:txBody>
      </p:sp>
      <p:pic>
        <p:nvPicPr>
          <p:cNvPr id="3" name="Picture 2" descr="A screenshot of a computer&#10;&#10;Description automatically generated">
            <a:extLst>
              <a:ext uri="{FF2B5EF4-FFF2-40B4-BE49-F238E27FC236}">
                <a16:creationId xmlns:a16="http://schemas.microsoft.com/office/drawing/2014/main" id="{0B20693D-FFE8-D6E5-E3DE-97E41CF5B91D}"/>
              </a:ext>
            </a:extLst>
          </p:cNvPr>
          <p:cNvPicPr>
            <a:picLocks noChangeAspect="1"/>
          </p:cNvPicPr>
          <p:nvPr/>
        </p:nvPicPr>
        <p:blipFill>
          <a:blip r:embed="rId2"/>
          <a:stretch>
            <a:fillRect/>
          </a:stretch>
        </p:blipFill>
        <p:spPr>
          <a:xfrm>
            <a:off x="387457" y="1439978"/>
            <a:ext cx="11442916" cy="5256653"/>
          </a:xfrm>
          <a:prstGeom prst="rect">
            <a:avLst/>
          </a:prstGeom>
        </p:spPr>
      </p:pic>
    </p:spTree>
    <p:extLst>
      <p:ext uri="{BB962C8B-B14F-4D97-AF65-F5344CB8AC3E}">
        <p14:creationId xmlns:p14="http://schemas.microsoft.com/office/powerpoint/2010/main" val="236796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377125" y="455452"/>
            <a:ext cx="10972800" cy="1143000"/>
          </a:xfrm>
        </p:spPr>
        <p:txBody>
          <a:bodyPr/>
          <a:lstStyle/>
          <a:p>
            <a:pPr>
              <a:buNone/>
            </a:pPr>
            <a:r>
              <a:rPr lang="en-US" sz="3600" b="1">
                <a:solidFill>
                  <a:srgbClr val="002060"/>
                </a:solidFill>
                <a:latin typeface="Cabin"/>
              </a:rPr>
              <a:t>Prior Living Situation - Program Eligibility</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p:txBody>
          <a:bodyPr/>
          <a:lstStyle/>
          <a:p>
            <a:r>
              <a:rPr lang="en-US" sz="2400">
                <a:solidFill>
                  <a:srgbClr val="0F4761"/>
                </a:solidFill>
                <a:latin typeface="Aptos"/>
              </a:rPr>
              <a:t>The </a:t>
            </a:r>
            <a:r>
              <a:rPr lang="en-US" sz="2400" i="1" u="sng">
                <a:solidFill>
                  <a:srgbClr val="0F4761"/>
                </a:solidFill>
                <a:latin typeface="Aptos"/>
              </a:rPr>
              <a:t>Prior Living Situation</a:t>
            </a:r>
            <a:r>
              <a:rPr lang="en-US" sz="2400">
                <a:solidFill>
                  <a:srgbClr val="0F4761"/>
                </a:solidFill>
                <a:latin typeface="Aptos"/>
              </a:rPr>
              <a:t> is a valuable field for all enrollments, indicating what the participant’s living situation is at the point of the enrollment start.</a:t>
            </a:r>
          </a:p>
          <a:p>
            <a:r>
              <a:rPr lang="en-US" sz="2400">
                <a:solidFill>
                  <a:srgbClr val="0F4761"/>
                </a:solidFill>
                <a:latin typeface="Aptos"/>
              </a:rPr>
              <a:t>For </a:t>
            </a:r>
            <a:r>
              <a:rPr lang="en-US" sz="2400" b="1">
                <a:solidFill>
                  <a:srgbClr val="0F4761"/>
                </a:solidFill>
                <a:latin typeface="Aptos"/>
              </a:rPr>
              <a:t>Rapid Re-Housing</a:t>
            </a:r>
            <a:r>
              <a:rPr lang="en-US" sz="2400">
                <a:solidFill>
                  <a:srgbClr val="0F4761"/>
                </a:solidFill>
                <a:latin typeface="Aptos"/>
              </a:rPr>
              <a:t> (RRH) &amp; </a:t>
            </a:r>
            <a:r>
              <a:rPr lang="en-US" sz="2400" b="1">
                <a:solidFill>
                  <a:srgbClr val="0F4761"/>
                </a:solidFill>
                <a:latin typeface="Aptos"/>
              </a:rPr>
              <a:t>Permanent Supportive Housing</a:t>
            </a:r>
            <a:r>
              <a:rPr lang="en-US" sz="2400">
                <a:solidFill>
                  <a:srgbClr val="0F4761"/>
                </a:solidFill>
                <a:latin typeface="Aptos"/>
              </a:rPr>
              <a:t> (PSH), the </a:t>
            </a:r>
            <a:r>
              <a:rPr lang="en-US" sz="2400" i="1" u="sng">
                <a:solidFill>
                  <a:srgbClr val="0F4761"/>
                </a:solidFill>
                <a:latin typeface="Aptos"/>
              </a:rPr>
              <a:t>Prior Living Situation</a:t>
            </a:r>
            <a:r>
              <a:rPr lang="en-US" sz="2400">
                <a:solidFill>
                  <a:srgbClr val="0F4761"/>
                </a:solidFill>
                <a:latin typeface="Aptos"/>
              </a:rPr>
              <a:t> MUST evaluate to a Homeless Situation for eligibility purposes.</a:t>
            </a:r>
          </a:p>
          <a:p>
            <a:r>
              <a:rPr lang="en-US" sz="2400">
                <a:solidFill>
                  <a:srgbClr val="0F4761"/>
                </a:solidFill>
                <a:latin typeface="Aptos"/>
              </a:rPr>
              <a:t>The easiest way to review PLS is with the APR/CAPER using the following questions:</a:t>
            </a:r>
          </a:p>
          <a:p>
            <a:pPr lvl="1"/>
            <a:r>
              <a:rPr lang="en-US" sz="2400">
                <a:solidFill>
                  <a:srgbClr val="0F4761"/>
                </a:solidFill>
                <a:latin typeface="Aptos"/>
              </a:rPr>
              <a:t>Q6d – Data Quality: Chronic Homelessness</a:t>
            </a:r>
          </a:p>
          <a:p>
            <a:pPr lvl="1"/>
            <a:r>
              <a:rPr lang="en-US" sz="2400">
                <a:solidFill>
                  <a:srgbClr val="0F4761"/>
                </a:solidFill>
                <a:latin typeface="Aptos"/>
              </a:rPr>
              <a:t>Q15 – Living Situation</a:t>
            </a:r>
          </a:p>
          <a:p>
            <a:r>
              <a:rPr lang="en-US" sz="2400">
                <a:solidFill>
                  <a:srgbClr val="0F4761"/>
                </a:solidFill>
                <a:latin typeface="Aptos"/>
              </a:rPr>
              <a:t>For participants whose PLS </a:t>
            </a:r>
            <a:r>
              <a:rPr lang="en-US" sz="2400" i="1" u="sng">
                <a:solidFill>
                  <a:srgbClr val="0070C0"/>
                </a:solidFill>
                <a:latin typeface="Aptos"/>
              </a:rPr>
              <a:t>DOESN'T evaluation to a Homeless Situation</a:t>
            </a:r>
            <a:r>
              <a:rPr lang="en-US" sz="2400">
                <a:solidFill>
                  <a:srgbClr val="0F4761"/>
                </a:solidFill>
                <a:latin typeface="Aptos"/>
              </a:rPr>
              <a:t>, then an explanation can be added in CT using “SAGE Explain Other Living Situation” found under “Other Assessment” for each client.</a:t>
            </a:r>
          </a:p>
          <a:p>
            <a:endParaRPr lang="en-US" sz="3600">
              <a:solidFill>
                <a:srgbClr val="0F4761"/>
              </a:solidFill>
              <a:latin typeface="Aptos Display"/>
            </a:endParaRPr>
          </a:p>
        </p:txBody>
      </p:sp>
    </p:spTree>
    <p:extLst>
      <p:ext uri="{BB962C8B-B14F-4D97-AF65-F5344CB8AC3E}">
        <p14:creationId xmlns:p14="http://schemas.microsoft.com/office/powerpoint/2010/main" val="3863983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2583" y="3418"/>
            <a:ext cx="10972800" cy="949272"/>
          </a:xfrm>
        </p:spPr>
        <p:txBody>
          <a:bodyPr/>
          <a:lstStyle/>
          <a:p>
            <a:pPr>
              <a:buNone/>
            </a:pPr>
            <a:r>
              <a:rPr lang="en-US" sz="3600" b="1">
                <a:solidFill>
                  <a:srgbClr val="002060"/>
                </a:solidFill>
                <a:latin typeface="Cabin"/>
              </a:rPr>
              <a:t>Prior Living Situation - Program Eligibility</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a:xfrm>
            <a:off x="144650" y="954437"/>
            <a:ext cx="7498597" cy="393220"/>
          </a:xfrm>
        </p:spPr>
        <p:txBody>
          <a:bodyPr/>
          <a:lstStyle/>
          <a:p>
            <a:pPr>
              <a:buNone/>
            </a:pPr>
            <a:r>
              <a:rPr lang="en-US" sz="1800" b="1"/>
              <a:t>Based on using Edit Project Entry Workflow</a:t>
            </a:r>
            <a:endParaRPr lang="en-US" sz="1800"/>
          </a:p>
          <a:p>
            <a:pPr marL="114300" indent="0">
              <a:buNone/>
            </a:pPr>
            <a:endParaRPr lang="en-US" sz="2400">
              <a:solidFill>
                <a:srgbClr val="0F4761"/>
              </a:solidFill>
              <a:latin typeface="Aptos"/>
            </a:endParaRPr>
          </a:p>
        </p:txBody>
      </p:sp>
      <p:pic>
        <p:nvPicPr>
          <p:cNvPr id="4" name="Picture 3" descr="A screenshot of a computer&#10;&#10;Description automatically generated">
            <a:extLst>
              <a:ext uri="{FF2B5EF4-FFF2-40B4-BE49-F238E27FC236}">
                <a16:creationId xmlns:a16="http://schemas.microsoft.com/office/drawing/2014/main" id="{F657CF0D-955C-EDA4-8FE1-E1FA26F88438}"/>
              </a:ext>
            </a:extLst>
          </p:cNvPr>
          <p:cNvPicPr>
            <a:picLocks noChangeAspect="1"/>
          </p:cNvPicPr>
          <p:nvPr/>
        </p:nvPicPr>
        <p:blipFill>
          <a:blip r:embed="rId2"/>
          <a:stretch>
            <a:fillRect/>
          </a:stretch>
        </p:blipFill>
        <p:spPr>
          <a:xfrm>
            <a:off x="342818" y="1514637"/>
            <a:ext cx="11480532" cy="5146084"/>
          </a:xfrm>
          <a:prstGeom prst="rect">
            <a:avLst/>
          </a:prstGeom>
        </p:spPr>
      </p:pic>
    </p:spTree>
    <p:extLst>
      <p:ext uri="{BB962C8B-B14F-4D97-AF65-F5344CB8AC3E}">
        <p14:creationId xmlns:p14="http://schemas.microsoft.com/office/powerpoint/2010/main" val="106590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2583" y="3418"/>
            <a:ext cx="10972800" cy="949272"/>
          </a:xfrm>
        </p:spPr>
        <p:txBody>
          <a:bodyPr/>
          <a:lstStyle/>
          <a:p>
            <a:pPr>
              <a:buNone/>
            </a:pPr>
            <a:r>
              <a:rPr lang="en-US" sz="3600" b="1">
                <a:solidFill>
                  <a:srgbClr val="002060"/>
                </a:solidFill>
                <a:latin typeface="Cabin"/>
              </a:rPr>
              <a:t>Prior Living Situation - Program Eligibility</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a:xfrm>
            <a:off x="777497" y="967352"/>
            <a:ext cx="6594530" cy="380305"/>
          </a:xfrm>
        </p:spPr>
        <p:txBody>
          <a:bodyPr/>
          <a:lstStyle/>
          <a:p>
            <a:pPr>
              <a:buNone/>
            </a:pPr>
            <a:r>
              <a:rPr lang="en-US" sz="1800" b="1"/>
              <a:t>Based on the Annual Performance Report (APR)</a:t>
            </a:r>
            <a:endParaRPr lang="en-US" sz="1800"/>
          </a:p>
        </p:txBody>
      </p:sp>
      <p:pic>
        <p:nvPicPr>
          <p:cNvPr id="6" name="Picture 5" descr="A screenshot of a computer&#10;&#10;Description automatically generated">
            <a:extLst>
              <a:ext uri="{FF2B5EF4-FFF2-40B4-BE49-F238E27FC236}">
                <a16:creationId xmlns:a16="http://schemas.microsoft.com/office/drawing/2014/main" id="{05D2A6C3-3A09-2AFB-2F14-33DAF30D9BF1}"/>
              </a:ext>
            </a:extLst>
          </p:cNvPr>
          <p:cNvPicPr>
            <a:picLocks noChangeAspect="1"/>
          </p:cNvPicPr>
          <p:nvPr/>
        </p:nvPicPr>
        <p:blipFill>
          <a:blip r:embed="rId2"/>
          <a:stretch>
            <a:fillRect/>
          </a:stretch>
        </p:blipFill>
        <p:spPr>
          <a:xfrm>
            <a:off x="1228241" y="1336487"/>
            <a:ext cx="9296400" cy="5114925"/>
          </a:xfrm>
          <a:prstGeom prst="rect">
            <a:avLst/>
          </a:prstGeom>
        </p:spPr>
      </p:pic>
    </p:spTree>
    <p:extLst>
      <p:ext uri="{BB962C8B-B14F-4D97-AF65-F5344CB8AC3E}">
        <p14:creationId xmlns:p14="http://schemas.microsoft.com/office/powerpoint/2010/main" val="2051865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2583" y="3418"/>
            <a:ext cx="10972800" cy="949272"/>
          </a:xfrm>
        </p:spPr>
        <p:txBody>
          <a:bodyPr/>
          <a:lstStyle/>
          <a:p>
            <a:pPr>
              <a:buNone/>
            </a:pPr>
            <a:r>
              <a:rPr lang="en-US" sz="3600" b="1">
                <a:solidFill>
                  <a:srgbClr val="002060"/>
                </a:solidFill>
                <a:latin typeface="Cabin"/>
              </a:rPr>
              <a:t>Prior Living Situation - Program Eligibility</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a:xfrm>
            <a:off x="144650" y="954437"/>
            <a:ext cx="7498597" cy="393220"/>
          </a:xfrm>
        </p:spPr>
        <p:txBody>
          <a:bodyPr/>
          <a:lstStyle/>
          <a:p>
            <a:pPr>
              <a:buNone/>
            </a:pPr>
            <a:r>
              <a:rPr lang="en-US" sz="1800" b="1"/>
              <a:t>Based on the Annual Performance Report (APR)</a:t>
            </a:r>
            <a:endParaRPr lang="en-US" sz="1800"/>
          </a:p>
        </p:txBody>
      </p:sp>
      <p:pic>
        <p:nvPicPr>
          <p:cNvPr id="4" name="Picture 3" descr="A screenshot of a medical survey&#10;&#10;Description automatically generated">
            <a:extLst>
              <a:ext uri="{FF2B5EF4-FFF2-40B4-BE49-F238E27FC236}">
                <a16:creationId xmlns:a16="http://schemas.microsoft.com/office/drawing/2014/main" id="{2E676902-CA02-EB00-122E-A41B5CE58E2F}"/>
              </a:ext>
            </a:extLst>
          </p:cNvPr>
          <p:cNvPicPr>
            <a:picLocks noChangeAspect="1"/>
          </p:cNvPicPr>
          <p:nvPr/>
        </p:nvPicPr>
        <p:blipFill>
          <a:blip r:embed="rId2"/>
          <a:stretch>
            <a:fillRect/>
          </a:stretch>
        </p:blipFill>
        <p:spPr>
          <a:xfrm>
            <a:off x="2409987" y="1472338"/>
            <a:ext cx="6429213" cy="5385662"/>
          </a:xfrm>
          <a:prstGeom prst="rect">
            <a:avLst/>
          </a:prstGeom>
        </p:spPr>
      </p:pic>
    </p:spTree>
    <p:extLst>
      <p:ext uri="{BB962C8B-B14F-4D97-AF65-F5344CB8AC3E}">
        <p14:creationId xmlns:p14="http://schemas.microsoft.com/office/powerpoint/2010/main" val="365741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2583" y="3418"/>
            <a:ext cx="10972800" cy="949272"/>
          </a:xfrm>
        </p:spPr>
        <p:txBody>
          <a:bodyPr/>
          <a:lstStyle/>
          <a:p>
            <a:pPr>
              <a:buNone/>
            </a:pPr>
            <a:r>
              <a:rPr lang="en-US" sz="3600" b="1">
                <a:solidFill>
                  <a:srgbClr val="002060"/>
                </a:solidFill>
                <a:latin typeface="Cabin"/>
              </a:rPr>
              <a:t>Prior Living Situation - Program Eligibility</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a:xfrm>
            <a:off x="144650" y="954437"/>
            <a:ext cx="7498597" cy="393220"/>
          </a:xfrm>
        </p:spPr>
        <p:txBody>
          <a:bodyPr/>
          <a:lstStyle/>
          <a:p>
            <a:pPr>
              <a:buNone/>
            </a:pPr>
            <a:r>
              <a:rPr lang="en-US" sz="1800" b="1"/>
              <a:t>Based on SAGE Explain Other LIving Situaion</a:t>
            </a:r>
          </a:p>
        </p:txBody>
      </p:sp>
      <p:pic>
        <p:nvPicPr>
          <p:cNvPr id="5" name="Picture 4" descr="A screenshot of a computer&#10;&#10;Description automatically generated">
            <a:extLst>
              <a:ext uri="{FF2B5EF4-FFF2-40B4-BE49-F238E27FC236}">
                <a16:creationId xmlns:a16="http://schemas.microsoft.com/office/drawing/2014/main" id="{06982237-4C0E-BDC3-03BF-14FA5324CDD1}"/>
              </a:ext>
            </a:extLst>
          </p:cNvPr>
          <p:cNvPicPr>
            <a:picLocks noChangeAspect="1"/>
          </p:cNvPicPr>
          <p:nvPr/>
        </p:nvPicPr>
        <p:blipFill>
          <a:blip r:embed="rId2"/>
          <a:stretch>
            <a:fillRect/>
          </a:stretch>
        </p:blipFill>
        <p:spPr>
          <a:xfrm>
            <a:off x="576483" y="1459423"/>
            <a:ext cx="11039034" cy="5127357"/>
          </a:xfrm>
          <a:prstGeom prst="rect">
            <a:avLst/>
          </a:prstGeom>
        </p:spPr>
      </p:pic>
    </p:spTree>
    <p:extLst>
      <p:ext uri="{BB962C8B-B14F-4D97-AF65-F5344CB8AC3E}">
        <p14:creationId xmlns:p14="http://schemas.microsoft.com/office/powerpoint/2010/main" val="1289857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377125" y="455452"/>
            <a:ext cx="10972800" cy="1143000"/>
          </a:xfrm>
        </p:spPr>
        <p:txBody>
          <a:bodyPr/>
          <a:lstStyle/>
          <a:p>
            <a:pPr>
              <a:buNone/>
            </a:pPr>
            <a:r>
              <a:rPr lang="en-US" sz="3600" b="1">
                <a:solidFill>
                  <a:srgbClr val="002060"/>
                </a:solidFill>
                <a:latin typeface="Cabin"/>
              </a:rPr>
              <a:t>Housing Move-In Date (HMID)</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p:txBody>
          <a:bodyPr/>
          <a:lstStyle/>
          <a:p>
            <a:r>
              <a:rPr lang="en-US" sz="3200">
                <a:solidFill>
                  <a:srgbClr val="0F4761"/>
                </a:solidFill>
                <a:latin typeface="Aptos"/>
              </a:rPr>
              <a:t>Only applies to Permanent Housing (PH) projects:  </a:t>
            </a:r>
            <a:r>
              <a:rPr lang="en-US" sz="3200" b="1">
                <a:solidFill>
                  <a:srgbClr val="0F4761"/>
                </a:solidFill>
                <a:latin typeface="Aptos"/>
              </a:rPr>
              <a:t>Rapid Re-Housing (RRH)</a:t>
            </a:r>
            <a:r>
              <a:rPr lang="en-US" sz="3200">
                <a:solidFill>
                  <a:srgbClr val="0F4761"/>
                </a:solidFill>
                <a:latin typeface="Aptos"/>
              </a:rPr>
              <a:t> &amp; </a:t>
            </a:r>
            <a:r>
              <a:rPr lang="en-US" sz="3200" b="1">
                <a:solidFill>
                  <a:srgbClr val="0F4761"/>
                </a:solidFill>
                <a:latin typeface="Aptos"/>
              </a:rPr>
              <a:t>Permanent Support Housing (PSH</a:t>
            </a:r>
            <a:r>
              <a:rPr lang="en-US" sz="3200">
                <a:solidFill>
                  <a:srgbClr val="0F4761"/>
                </a:solidFill>
                <a:latin typeface="Aptos"/>
              </a:rPr>
              <a:t>) and </a:t>
            </a:r>
            <a:r>
              <a:rPr lang="en-US" sz="3200" b="1">
                <a:solidFill>
                  <a:srgbClr val="0F4761"/>
                </a:solidFill>
                <a:latin typeface="Aptos"/>
              </a:rPr>
              <a:t>Other PH (OPH)</a:t>
            </a:r>
            <a:r>
              <a:rPr lang="en-US" sz="3200">
                <a:solidFill>
                  <a:srgbClr val="0F4761"/>
                </a:solidFill>
                <a:latin typeface="Aptos"/>
              </a:rPr>
              <a:t>.</a:t>
            </a:r>
          </a:p>
          <a:p>
            <a:r>
              <a:rPr lang="en-US" sz="3200">
                <a:solidFill>
                  <a:srgbClr val="0F4761"/>
                </a:solidFill>
                <a:latin typeface="Aptos"/>
              </a:rPr>
              <a:t>Only applies to the participant identified as the </a:t>
            </a:r>
            <a:r>
              <a:rPr lang="en-US" sz="3200" b="1">
                <a:solidFill>
                  <a:srgbClr val="0F4761"/>
                </a:solidFill>
                <a:latin typeface="Aptos"/>
              </a:rPr>
              <a:t>Relationship to Head of Household = “Self”</a:t>
            </a:r>
            <a:endParaRPr lang="en-US" sz="3200">
              <a:solidFill>
                <a:srgbClr val="0F4761"/>
              </a:solidFill>
              <a:latin typeface="Aptos"/>
            </a:endParaRPr>
          </a:p>
          <a:p>
            <a:r>
              <a:rPr lang="en-US" sz="3200">
                <a:solidFill>
                  <a:srgbClr val="0F4761"/>
                </a:solidFill>
                <a:latin typeface="Aptos"/>
              </a:rPr>
              <a:t>The HMID must be </a:t>
            </a:r>
            <a:r>
              <a:rPr lang="en-US" sz="3200" i="1" u="sng">
                <a:solidFill>
                  <a:srgbClr val="0F4761"/>
                </a:solidFill>
                <a:latin typeface="Aptos"/>
              </a:rPr>
              <a:t>greater than or after the Enrollment Start</a:t>
            </a:r>
            <a:r>
              <a:rPr lang="en-US" sz="3200">
                <a:solidFill>
                  <a:srgbClr val="0F4761"/>
                </a:solidFill>
                <a:latin typeface="Aptos"/>
              </a:rPr>
              <a:t> and </a:t>
            </a:r>
            <a:r>
              <a:rPr lang="en-US" sz="3200" i="1" u="sng">
                <a:solidFill>
                  <a:srgbClr val="0F4761"/>
                </a:solidFill>
                <a:latin typeface="Aptos"/>
              </a:rPr>
              <a:t>less than or before the Exit Date</a:t>
            </a:r>
            <a:r>
              <a:rPr lang="en-US" sz="3200">
                <a:solidFill>
                  <a:srgbClr val="0F4761"/>
                </a:solidFill>
                <a:latin typeface="Aptos"/>
              </a:rPr>
              <a:t>.</a:t>
            </a:r>
          </a:p>
          <a:p>
            <a:r>
              <a:rPr lang="en-US" sz="3200">
                <a:solidFill>
                  <a:srgbClr val="0F4761"/>
                </a:solidFill>
                <a:latin typeface="Aptos"/>
              </a:rPr>
              <a:t>The HMID is NOT the lease date but rather the actual date the participant moves into their housing.</a:t>
            </a:r>
          </a:p>
          <a:p>
            <a:endParaRPr lang="en-US" sz="2400">
              <a:solidFill>
                <a:srgbClr val="0F4761"/>
              </a:solidFill>
              <a:latin typeface="Aptos"/>
            </a:endParaRPr>
          </a:p>
          <a:p>
            <a:endParaRPr lang="en-US" sz="3600">
              <a:solidFill>
                <a:srgbClr val="0F4761"/>
              </a:solidFill>
              <a:latin typeface="Aptos Display"/>
            </a:endParaRPr>
          </a:p>
        </p:txBody>
      </p:sp>
    </p:spTree>
    <p:extLst>
      <p:ext uri="{BB962C8B-B14F-4D97-AF65-F5344CB8AC3E}">
        <p14:creationId xmlns:p14="http://schemas.microsoft.com/office/powerpoint/2010/main" val="3491633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2583" y="3418"/>
            <a:ext cx="10972800" cy="1143000"/>
          </a:xfrm>
        </p:spPr>
        <p:txBody>
          <a:bodyPr/>
          <a:lstStyle/>
          <a:p>
            <a:pPr>
              <a:buNone/>
            </a:pPr>
            <a:r>
              <a:rPr lang="en-US" sz="3600" b="1">
                <a:solidFill>
                  <a:srgbClr val="002060"/>
                </a:solidFill>
                <a:latin typeface="Cabin"/>
              </a:rPr>
              <a:t>Housing Move-In Date (HMID)</a:t>
            </a:r>
          </a:p>
        </p:txBody>
      </p:sp>
      <p:sp>
        <p:nvSpPr>
          <p:cNvPr id="5" name="Text Placeholder 4">
            <a:extLst>
              <a:ext uri="{FF2B5EF4-FFF2-40B4-BE49-F238E27FC236}">
                <a16:creationId xmlns:a16="http://schemas.microsoft.com/office/drawing/2014/main" id="{6349E785-9B6F-26B2-3133-44C3A03C8BAE}"/>
              </a:ext>
            </a:extLst>
          </p:cNvPr>
          <p:cNvSpPr>
            <a:spLocks noGrp="1"/>
          </p:cNvSpPr>
          <p:nvPr>
            <p:ph type="body" idx="1"/>
          </p:nvPr>
        </p:nvSpPr>
        <p:spPr>
          <a:xfrm>
            <a:off x="609600" y="1148167"/>
            <a:ext cx="10972800" cy="406134"/>
          </a:xfrm>
        </p:spPr>
        <p:txBody>
          <a:bodyPr/>
          <a:lstStyle/>
          <a:p>
            <a:pPr marL="114300" indent="0">
              <a:buNone/>
            </a:pPr>
            <a:r>
              <a:rPr lang="en-US" sz="1800" b="1"/>
              <a:t>Getting to "Edit Enrollment" from the Client Dashboard.</a:t>
            </a:r>
            <a:endParaRPr lang="en-US" sz="1800"/>
          </a:p>
        </p:txBody>
      </p:sp>
      <p:pic>
        <p:nvPicPr>
          <p:cNvPr id="7" name="Picture 6" descr="A screenshot of a computer&#10;&#10;Description automatically generated">
            <a:extLst>
              <a:ext uri="{FF2B5EF4-FFF2-40B4-BE49-F238E27FC236}">
                <a16:creationId xmlns:a16="http://schemas.microsoft.com/office/drawing/2014/main" id="{A4F028F8-D940-7E96-6DE0-EFCDDF721C2B}"/>
              </a:ext>
            </a:extLst>
          </p:cNvPr>
          <p:cNvPicPr>
            <a:picLocks noChangeAspect="1"/>
          </p:cNvPicPr>
          <p:nvPr/>
        </p:nvPicPr>
        <p:blipFill>
          <a:blip r:embed="rId2"/>
          <a:stretch>
            <a:fillRect/>
          </a:stretch>
        </p:blipFill>
        <p:spPr>
          <a:xfrm>
            <a:off x="361627" y="1553575"/>
            <a:ext cx="11365424" cy="5068205"/>
          </a:xfrm>
          <a:prstGeom prst="rect">
            <a:avLst/>
          </a:prstGeom>
        </p:spPr>
      </p:pic>
    </p:spTree>
    <p:extLst>
      <p:ext uri="{BB962C8B-B14F-4D97-AF65-F5344CB8AC3E}">
        <p14:creationId xmlns:p14="http://schemas.microsoft.com/office/powerpoint/2010/main" val="2511067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690077" y="566615"/>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Advisory Committee Mission</a:t>
            </a:r>
            <a:endParaRPr sz="3600" b="1">
              <a:solidFill>
                <a:srgbClr val="002060"/>
              </a:solidFill>
              <a:latin typeface="Cabin"/>
              <a:ea typeface="Cabin"/>
              <a:cs typeface="Cabin"/>
              <a:sym typeface="Cabin"/>
            </a:endParaRPr>
          </a:p>
        </p:txBody>
      </p:sp>
      <p:sp>
        <p:nvSpPr>
          <p:cNvPr id="72" name="Google Shape;72;p15"/>
          <p:cNvSpPr txBox="1">
            <a:spLocks noGrp="1"/>
          </p:cNvSpPr>
          <p:nvPr>
            <p:ph type="body" idx="1"/>
          </p:nvPr>
        </p:nvSpPr>
        <p:spPr>
          <a:xfrm>
            <a:off x="2064375" y="1499444"/>
            <a:ext cx="7640400" cy="4429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640"/>
              </a:spcBef>
              <a:spcAft>
                <a:spcPts val="0"/>
              </a:spcAft>
              <a:buNone/>
            </a:pPr>
            <a:r>
              <a:rPr lang="en-US" sz="2000" b="1"/>
              <a:t>Our mission is to effectively use data, which includes inputs from those in need of services, those providing services, and from members of the community, to eliminate homelessness in Central Florida.</a:t>
            </a:r>
            <a:endParaRPr sz="2000" b="1"/>
          </a:p>
        </p:txBody>
      </p:sp>
      <p:sp>
        <p:nvSpPr>
          <p:cNvPr id="73" name="Google Shape;73;p15"/>
          <p:cNvSpPr txBox="1">
            <a:spLocks noGrp="1"/>
          </p:cNvSpPr>
          <p:nvPr>
            <p:ph type="title"/>
          </p:nvPr>
        </p:nvSpPr>
        <p:spPr>
          <a:xfrm>
            <a:off x="1769775" y="3715975"/>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Advisory Committee Purpose</a:t>
            </a:r>
            <a:endParaRPr sz="3600" b="1">
              <a:solidFill>
                <a:srgbClr val="002060"/>
              </a:solidFill>
              <a:latin typeface="Cabin"/>
              <a:ea typeface="Cabin"/>
              <a:cs typeface="Cabin"/>
              <a:sym typeface="Cabin"/>
            </a:endParaRPr>
          </a:p>
        </p:txBody>
      </p:sp>
      <p:sp>
        <p:nvSpPr>
          <p:cNvPr id="74" name="Google Shape;74;p15"/>
          <p:cNvSpPr txBox="1">
            <a:spLocks noGrp="1"/>
          </p:cNvSpPr>
          <p:nvPr>
            <p:ph type="body" idx="1"/>
          </p:nvPr>
        </p:nvSpPr>
        <p:spPr>
          <a:xfrm>
            <a:off x="2275800" y="4645375"/>
            <a:ext cx="7640400" cy="1013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2500">
                <a:solidFill>
                  <a:schemeClr val="dk1"/>
                </a:solidFill>
              </a:rPr>
              <a:t>Oversee the CoC’s implementation of HMIS, what we do with the data and how we use it.</a:t>
            </a:r>
            <a:endParaRPr sz="25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2583" y="3418"/>
            <a:ext cx="10972800" cy="1143000"/>
          </a:xfrm>
        </p:spPr>
        <p:txBody>
          <a:bodyPr/>
          <a:lstStyle/>
          <a:p>
            <a:pPr>
              <a:buNone/>
            </a:pPr>
            <a:r>
              <a:rPr lang="en-US" sz="3600" b="1">
                <a:solidFill>
                  <a:srgbClr val="002060"/>
                </a:solidFill>
                <a:latin typeface="Cabin"/>
              </a:rPr>
              <a:t>Housing Move-In Date (HMID)</a:t>
            </a:r>
          </a:p>
        </p:txBody>
      </p:sp>
      <p:sp>
        <p:nvSpPr>
          <p:cNvPr id="5" name="Text Placeholder 4">
            <a:extLst>
              <a:ext uri="{FF2B5EF4-FFF2-40B4-BE49-F238E27FC236}">
                <a16:creationId xmlns:a16="http://schemas.microsoft.com/office/drawing/2014/main" id="{6349E785-9B6F-26B2-3133-44C3A03C8BAE}"/>
              </a:ext>
            </a:extLst>
          </p:cNvPr>
          <p:cNvSpPr>
            <a:spLocks noGrp="1"/>
          </p:cNvSpPr>
          <p:nvPr>
            <p:ph type="body" idx="1"/>
          </p:nvPr>
        </p:nvSpPr>
        <p:spPr>
          <a:xfrm>
            <a:off x="609600" y="1148167"/>
            <a:ext cx="10972800" cy="406134"/>
          </a:xfrm>
        </p:spPr>
        <p:txBody>
          <a:bodyPr/>
          <a:lstStyle/>
          <a:p>
            <a:pPr marL="114300" indent="0">
              <a:buNone/>
            </a:pPr>
            <a:r>
              <a:rPr lang="en-US" sz="1800" b="1"/>
              <a:t>Based on using Edit Enrollment</a:t>
            </a:r>
            <a:endParaRPr lang="en-US" sz="1800"/>
          </a:p>
        </p:txBody>
      </p:sp>
      <p:pic>
        <p:nvPicPr>
          <p:cNvPr id="3" name="Picture 2" descr="A screenshot of a computer&#10;&#10;Description automatically generated">
            <a:extLst>
              <a:ext uri="{FF2B5EF4-FFF2-40B4-BE49-F238E27FC236}">
                <a16:creationId xmlns:a16="http://schemas.microsoft.com/office/drawing/2014/main" id="{202015EA-6F13-1071-2939-FEA082D1DF6C}"/>
              </a:ext>
            </a:extLst>
          </p:cNvPr>
          <p:cNvPicPr>
            <a:picLocks noChangeAspect="1"/>
          </p:cNvPicPr>
          <p:nvPr/>
        </p:nvPicPr>
        <p:blipFill>
          <a:blip r:embed="rId2"/>
          <a:stretch>
            <a:fillRect/>
          </a:stretch>
        </p:blipFill>
        <p:spPr>
          <a:xfrm>
            <a:off x="480780" y="1549830"/>
            <a:ext cx="11204609" cy="5075696"/>
          </a:xfrm>
          <a:prstGeom prst="rect">
            <a:avLst/>
          </a:prstGeom>
        </p:spPr>
      </p:pic>
    </p:spTree>
    <p:extLst>
      <p:ext uri="{BB962C8B-B14F-4D97-AF65-F5344CB8AC3E}">
        <p14:creationId xmlns:p14="http://schemas.microsoft.com/office/powerpoint/2010/main" val="348814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p:txBody>
          <a:bodyPr/>
          <a:lstStyle/>
          <a:p>
            <a:pPr>
              <a:buNone/>
            </a:pPr>
            <a:r>
              <a:rPr lang="en-US" sz="3600" b="1">
                <a:solidFill>
                  <a:srgbClr val="002060"/>
                </a:solidFill>
                <a:latin typeface="Cabin"/>
              </a:rPr>
              <a:t>Review Enrollment Dashboard</a:t>
            </a:r>
          </a:p>
        </p:txBody>
      </p:sp>
      <p:pic>
        <p:nvPicPr>
          <p:cNvPr id="4" name="Online Media 3" title="FL507 Community Dashboard tutorial">
            <a:hlinkClick r:id="" action="ppaction://media"/>
            <a:extLst>
              <a:ext uri="{FF2B5EF4-FFF2-40B4-BE49-F238E27FC236}">
                <a16:creationId xmlns:a16="http://schemas.microsoft.com/office/drawing/2014/main" id="{93A45EED-B9B5-EE9E-C04F-EED8C41F7C4D}"/>
              </a:ext>
            </a:extLst>
          </p:cNvPr>
          <p:cNvPicPr>
            <a:picLocks noRot="1" noChangeAspect="1"/>
          </p:cNvPicPr>
          <p:nvPr>
            <a:videoFile r:link="rId1"/>
          </p:nvPr>
        </p:nvPicPr>
        <p:blipFill>
          <a:blip r:embed="rId4"/>
          <a:stretch>
            <a:fillRect/>
          </a:stretch>
        </p:blipFill>
        <p:spPr>
          <a:xfrm>
            <a:off x="1339504" y="1259186"/>
            <a:ext cx="9710738" cy="5486400"/>
          </a:xfrm>
          <a:prstGeom prst="rect">
            <a:avLst/>
          </a:prstGeom>
        </p:spPr>
      </p:pic>
    </p:spTree>
    <p:extLst>
      <p:ext uri="{BB962C8B-B14F-4D97-AF65-F5344CB8AC3E}">
        <p14:creationId xmlns:p14="http://schemas.microsoft.com/office/powerpoint/2010/main" val="2687284842"/>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p:txBody>
          <a:bodyPr/>
          <a:lstStyle/>
          <a:p>
            <a:pPr>
              <a:buNone/>
            </a:pPr>
            <a:r>
              <a:rPr lang="en-US" sz="3600" b="1">
                <a:solidFill>
                  <a:srgbClr val="002060"/>
                </a:solidFill>
                <a:latin typeface="Cabin"/>
              </a:rPr>
              <a:t>Review Enrollment Dashboard</a:t>
            </a:r>
          </a:p>
        </p:txBody>
      </p:sp>
      <p:sp>
        <p:nvSpPr>
          <p:cNvPr id="3" name="TextBox 2">
            <a:extLst>
              <a:ext uri="{FF2B5EF4-FFF2-40B4-BE49-F238E27FC236}">
                <a16:creationId xmlns:a16="http://schemas.microsoft.com/office/drawing/2014/main" id="{A8234644-BC44-F603-4B16-FF4C0858D73C}"/>
              </a:ext>
            </a:extLst>
          </p:cNvPr>
          <p:cNvSpPr txBox="1"/>
          <p:nvPr/>
        </p:nvSpPr>
        <p:spPr>
          <a:xfrm>
            <a:off x="1902398" y="2263158"/>
            <a:ext cx="8386526" cy="255454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chemeClr val="bg2"/>
                </a:solidFill>
                <a:latin typeface="Broadway"/>
              </a:rPr>
              <a:t>Let's do a walkthrough!</a:t>
            </a:r>
          </a:p>
        </p:txBody>
      </p:sp>
      <p:pic>
        <p:nvPicPr>
          <p:cNvPr id="5" name="Picture 4" descr="Cat looking upwards at the bottom of the view">
            <a:extLst>
              <a:ext uri="{FF2B5EF4-FFF2-40B4-BE49-F238E27FC236}">
                <a16:creationId xmlns:a16="http://schemas.microsoft.com/office/drawing/2014/main" id="{94A468FD-5D70-3ED5-9132-63CA118B92FA}"/>
              </a:ext>
            </a:extLst>
          </p:cNvPr>
          <p:cNvPicPr>
            <a:picLocks noChangeAspect="1"/>
          </p:cNvPicPr>
          <p:nvPr/>
        </p:nvPicPr>
        <p:blipFill>
          <a:blip r:embed="rId2">
            <a:alphaModFix/>
            <a:extLst>
              <a:ext uri="{BEBA8EAE-BF5A-486C-A8C5-ECC9F3942E4B}">
                <a14:imgProps xmlns:a14="http://schemas.microsoft.com/office/drawing/2010/main">
                  <a14:imgLayer r:embed="rId3">
                    <a14:imgEffect>
                      <a14:backgroundRemoval t="10000" b="90000" l="10000" r="90000"/>
                    </a14:imgEffect>
                  </a14:imgLayer>
                </a14:imgProps>
              </a:ext>
            </a:extLst>
          </a:blip>
          <a:srcRect l="17" t="16215" r="19043" b="2174"/>
          <a:stretch/>
        </p:blipFill>
        <p:spPr>
          <a:xfrm>
            <a:off x="0" y="4958017"/>
            <a:ext cx="3470498" cy="1897817"/>
          </a:xfrm>
          <a:prstGeom prst="rect">
            <a:avLst/>
          </a:prstGeom>
        </p:spPr>
      </p:pic>
      <p:pic>
        <p:nvPicPr>
          <p:cNvPr id="6" name="Picture 5" descr="Cat playing">
            <a:extLst>
              <a:ext uri="{FF2B5EF4-FFF2-40B4-BE49-F238E27FC236}">
                <a16:creationId xmlns:a16="http://schemas.microsoft.com/office/drawing/2014/main" id="{205C58AC-476A-16F9-823E-77CF3755562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flipH="1">
            <a:off x="7873434" y="3232464"/>
            <a:ext cx="5113826" cy="3622141"/>
          </a:xfrm>
          <a:prstGeom prst="rect">
            <a:avLst/>
          </a:prstGeom>
        </p:spPr>
      </p:pic>
      <p:pic>
        <p:nvPicPr>
          <p:cNvPr id="9" name="Picture 8" descr="Cat under blankets">
            <a:extLst>
              <a:ext uri="{FF2B5EF4-FFF2-40B4-BE49-F238E27FC236}">
                <a16:creationId xmlns:a16="http://schemas.microsoft.com/office/drawing/2014/main" id="{CDE12F29-E606-440B-6F86-F445453C373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t="375" r="28750" b="-375"/>
          <a:stretch/>
        </p:blipFill>
        <p:spPr>
          <a:xfrm rot="16200000">
            <a:off x="-67901" y="71674"/>
            <a:ext cx="2155574" cy="2014399"/>
          </a:xfrm>
          <a:prstGeom prst="rect">
            <a:avLst/>
          </a:prstGeom>
        </p:spPr>
      </p:pic>
    </p:spTree>
    <p:extLst>
      <p:ext uri="{BB962C8B-B14F-4D97-AF65-F5344CB8AC3E}">
        <p14:creationId xmlns:p14="http://schemas.microsoft.com/office/powerpoint/2010/main" val="1250906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a:xfrm>
            <a:off x="306888" y="3241"/>
            <a:ext cx="10972800" cy="1143000"/>
          </a:xfrm>
        </p:spPr>
        <p:txBody>
          <a:bodyPr/>
          <a:lstStyle/>
          <a:p>
            <a:pPr>
              <a:buNone/>
            </a:pPr>
            <a:r>
              <a:rPr lang="en-US" sz="3600" b="1">
                <a:solidFill>
                  <a:srgbClr val="002060"/>
                </a:solidFill>
                <a:latin typeface="Cabin"/>
              </a:rPr>
              <a:t>Christian Service Awards Breakfast Gala – Oct 11th</a:t>
            </a:r>
          </a:p>
        </p:txBody>
      </p:sp>
      <p:pic>
        <p:nvPicPr>
          <p:cNvPr id="4" name="Picture 3" descr="A white and black card with text&#10;&#10;Description automatically generated">
            <a:extLst>
              <a:ext uri="{FF2B5EF4-FFF2-40B4-BE49-F238E27FC236}">
                <a16:creationId xmlns:a16="http://schemas.microsoft.com/office/drawing/2014/main" id="{B4BA0ADD-470C-2380-7383-7CA981335E08}"/>
              </a:ext>
            </a:extLst>
          </p:cNvPr>
          <p:cNvPicPr>
            <a:picLocks noChangeAspect="1"/>
          </p:cNvPicPr>
          <p:nvPr/>
        </p:nvPicPr>
        <p:blipFill>
          <a:blip r:embed="rId2"/>
          <a:stretch>
            <a:fillRect/>
          </a:stretch>
        </p:blipFill>
        <p:spPr>
          <a:xfrm>
            <a:off x="6301381" y="1155910"/>
            <a:ext cx="4428791" cy="5622704"/>
          </a:xfrm>
          <a:prstGeom prst="rect">
            <a:avLst/>
          </a:prstGeom>
        </p:spPr>
      </p:pic>
      <p:sp>
        <p:nvSpPr>
          <p:cNvPr id="7" name="TextBox 6">
            <a:extLst>
              <a:ext uri="{FF2B5EF4-FFF2-40B4-BE49-F238E27FC236}">
                <a16:creationId xmlns:a16="http://schemas.microsoft.com/office/drawing/2014/main" id="{88ADFF54-1C35-33F9-4DAE-85FBC8D6DD70}"/>
              </a:ext>
            </a:extLst>
          </p:cNvPr>
          <p:cNvSpPr txBox="1"/>
          <p:nvPr/>
        </p:nvSpPr>
        <p:spPr>
          <a:xfrm>
            <a:off x="741680" y="1549400"/>
            <a:ext cx="5163820"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Christian Service Awards &amp; Annual Breakfast</a:t>
            </a:r>
          </a:p>
          <a:p>
            <a:r>
              <a:rPr lang="en-US" sz="1800" b="1"/>
              <a:t>Friday, Oct 11th 7:30am –10am</a:t>
            </a:r>
          </a:p>
          <a:p>
            <a:endParaRPr lang="en-US" sz="1800" b="1"/>
          </a:p>
          <a:p>
            <a:r>
              <a:rPr lang="en-US" sz="1800" b="1"/>
              <a:t>Location: Faith Hall at First Baptist Orlando</a:t>
            </a:r>
          </a:p>
          <a:p>
            <a:endParaRPr lang="en-US" sz="1800" b="1"/>
          </a:p>
          <a:p>
            <a:r>
              <a:rPr lang="en-US" sz="1800"/>
              <a:t>This annual banquet is the primary fundraising event for the Christian Service Center. The purpose of the Christian Service Awards is to bring recognition such that the selfless work of others may inspire others to similar action. We believe that together, we can build a stronger, more compassionate community.</a:t>
            </a:r>
          </a:p>
          <a:p>
            <a:endParaRPr lang="en-US" sz="1800"/>
          </a:p>
          <a:p>
            <a:r>
              <a:rPr lang="en-US" sz="1800"/>
              <a:t>Learn more about the event </a:t>
            </a:r>
            <a:r>
              <a:rPr lang="en-US" sz="1800">
                <a:hlinkClick r:id="rId3"/>
              </a:rPr>
              <a:t>here</a:t>
            </a:r>
            <a:r>
              <a:rPr lang="en-US" sz="1800"/>
              <a:t>!</a:t>
            </a:r>
          </a:p>
        </p:txBody>
      </p:sp>
    </p:spTree>
    <p:extLst>
      <p:ext uri="{BB962C8B-B14F-4D97-AF65-F5344CB8AC3E}">
        <p14:creationId xmlns:p14="http://schemas.microsoft.com/office/powerpoint/2010/main" val="56697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p:txBody>
          <a:bodyPr/>
          <a:lstStyle/>
          <a:p>
            <a:pPr>
              <a:buNone/>
            </a:pPr>
            <a:r>
              <a:rPr lang="en-US" sz="3600" b="1">
                <a:solidFill>
                  <a:srgbClr val="002060"/>
                </a:solidFill>
                <a:latin typeface="Cabin"/>
              </a:rPr>
              <a:t>Training Registration Feedback</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66920547"/>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ctrTitle"/>
          </p:nvPr>
        </p:nvSpPr>
        <p:spPr>
          <a:xfrm>
            <a:off x="-1025" y="1723"/>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HSN University Training</a:t>
            </a:r>
            <a:endParaRPr/>
          </a:p>
        </p:txBody>
      </p:sp>
      <p:sp>
        <p:nvSpPr>
          <p:cNvPr id="302" name="Google Shape;302;p42"/>
          <p:cNvSpPr txBox="1">
            <a:spLocks noGrp="1"/>
          </p:cNvSpPr>
          <p:nvPr>
            <p:ph type="subTitle" idx="1"/>
          </p:nvPr>
        </p:nvSpPr>
        <p:spPr>
          <a:xfrm>
            <a:off x="908825" y="947737"/>
            <a:ext cx="8054306" cy="5446031"/>
          </a:xfrm>
          <a:prstGeom prst="rect">
            <a:avLst/>
          </a:prstGeom>
          <a:ln>
            <a:noFill/>
          </a:ln>
        </p:spPr>
        <p:txBody>
          <a:bodyPr spcFirstLastPara="1" wrap="square" lIns="91425" tIns="91425" rIns="91425" bIns="91425" anchor="t" anchorCtr="0">
            <a:noAutofit/>
          </a:bodyPr>
          <a:lstStyle/>
          <a:p>
            <a:pPr>
              <a:spcBef>
                <a:spcPts val="0"/>
              </a:spcBef>
            </a:pPr>
            <a:endParaRPr lang="en-US" sz="1600" i="1">
              <a:solidFill>
                <a:srgbClr val="002060"/>
              </a:solidFill>
              <a:highlight>
                <a:srgbClr val="FFFF00"/>
              </a:highlight>
              <a:latin typeface="Arial"/>
              <a:ea typeface="Arial"/>
              <a:cs typeface="Arial"/>
              <a:sym typeface="Arial"/>
            </a:endParaRPr>
          </a:p>
          <a:p>
            <a:pPr algn="l">
              <a:spcBef>
                <a:spcPts val="0"/>
              </a:spcBef>
            </a:pPr>
            <a:r>
              <a:rPr lang="en-US" sz="1600" i="1">
                <a:solidFill>
                  <a:srgbClr val="002060"/>
                </a:solidFill>
                <a:highlight>
                  <a:srgbClr val="FFFF00"/>
                </a:highlight>
                <a:latin typeface="Arial"/>
                <a:ea typeface="Arial"/>
                <a:cs typeface="Arial"/>
                <a:sym typeface="Arial"/>
              </a:rPr>
              <a:t>We are encouraging our trainees to complete the HMIS 101 New User Training</a:t>
            </a:r>
            <a:endParaRPr lang="en-US" sz="1600" i="1">
              <a:solidFill>
                <a:srgbClr val="002060"/>
              </a:solidFill>
              <a:highlight>
                <a:srgbClr val="FFFF00"/>
              </a:highlight>
              <a:latin typeface="Arial"/>
              <a:ea typeface="Arial"/>
              <a:cs typeface="Arial"/>
            </a:endParaRPr>
          </a:p>
          <a:p>
            <a:pPr algn="l">
              <a:spcBef>
                <a:spcPts val="0"/>
              </a:spcBef>
            </a:pPr>
            <a:r>
              <a:rPr lang="en-US" sz="1600" i="1">
                <a:solidFill>
                  <a:srgbClr val="002060"/>
                </a:solidFill>
                <a:highlight>
                  <a:srgbClr val="FFFF00"/>
                </a:highlight>
                <a:latin typeface="Arial"/>
                <a:ea typeface="Arial"/>
                <a:cs typeface="Arial"/>
                <a:sym typeface="Arial"/>
              </a:rPr>
              <a:t>via HSN University vs waiting for a live training session. </a:t>
            </a:r>
            <a:endParaRPr lang="en-US" sz="1600" i="1">
              <a:solidFill>
                <a:srgbClr val="002060"/>
              </a:solidFill>
              <a:highlight>
                <a:srgbClr val="FFFF00"/>
              </a:highlight>
              <a:latin typeface="Arial"/>
              <a:ea typeface="Arial"/>
              <a:cs typeface="Arial"/>
            </a:endParaRPr>
          </a:p>
          <a:p>
            <a:pPr algn="l">
              <a:spcBef>
                <a:spcPts val="1000"/>
              </a:spcBef>
            </a:pPr>
            <a:endParaRPr lang="en-US" sz="1800" b="1">
              <a:solidFill>
                <a:srgbClr val="002060"/>
              </a:solidFill>
              <a:latin typeface="Arial"/>
              <a:ea typeface="Arial"/>
              <a:cs typeface="Arial"/>
            </a:endParaRPr>
          </a:p>
          <a:p>
            <a:pPr marL="0" lvl="0" indent="0" algn="l">
              <a:lnSpc>
                <a:spcPct val="100000"/>
              </a:lnSpc>
              <a:spcBef>
                <a:spcPts val="1000"/>
              </a:spcBef>
              <a:spcAft>
                <a:spcPts val="0"/>
              </a:spcAft>
              <a:buNone/>
            </a:pPr>
            <a:r>
              <a:rPr lang="en-US" sz="1800" b="1">
                <a:solidFill>
                  <a:srgbClr val="002060"/>
                </a:solidFill>
                <a:latin typeface="Arial"/>
                <a:ea typeface="Arial"/>
                <a:cs typeface="Arial"/>
                <a:sym typeface="Arial"/>
              </a:rPr>
              <a:t>HMIS 101 Course Requirements include:</a:t>
            </a:r>
            <a:endParaRPr sz="1800" b="1">
              <a:solidFill>
                <a:srgbClr val="002060"/>
              </a:solidFill>
              <a:latin typeface="Arial"/>
              <a:ea typeface="Arial"/>
              <a:cs typeface="Arial"/>
            </a:endParaRPr>
          </a:p>
          <a:p>
            <a:pPr marL="285750" indent="-285750" algn="l">
              <a:spcBef>
                <a:spcPts val="1000"/>
              </a:spcBef>
              <a:buFont typeface="Wingdings"/>
              <a:buChar char="v"/>
            </a:pPr>
            <a:r>
              <a:rPr lang="en-US" sz="1600">
                <a:solidFill>
                  <a:srgbClr val="002060"/>
                </a:solidFill>
                <a:latin typeface="Arial"/>
                <a:ea typeface="Arial"/>
                <a:cs typeface="Arial"/>
                <a:sym typeface="Arial"/>
              </a:rPr>
              <a:t>Completion of all required course modules; </a:t>
            </a:r>
            <a:endParaRPr lang="en-US" sz="1600">
              <a:solidFill>
                <a:srgbClr val="002060"/>
              </a:solidFill>
              <a:latin typeface="Arial"/>
              <a:ea typeface="Arial"/>
              <a:cs typeface="Arial"/>
            </a:endParaRPr>
          </a:p>
          <a:p>
            <a:pPr marL="285750" indent="-285750" algn="l">
              <a:spcBef>
                <a:spcPts val="1000"/>
              </a:spcBef>
              <a:buFont typeface="Wingdings"/>
              <a:buChar char="v"/>
            </a:pPr>
            <a:r>
              <a:rPr lang="en-US" sz="1600">
                <a:solidFill>
                  <a:srgbClr val="002060"/>
                </a:solidFill>
                <a:latin typeface="Arial"/>
                <a:ea typeface="Arial"/>
                <a:cs typeface="Arial"/>
                <a:sym typeface="Arial"/>
              </a:rPr>
              <a:t>Demonstrate knowledge in the practical portion of the training by completing required tasks/workflows in the HMIS training site;</a:t>
            </a:r>
            <a:endParaRPr sz="1900" b="1">
              <a:solidFill>
                <a:srgbClr val="002060"/>
              </a:solidFill>
              <a:latin typeface="Arial"/>
              <a:ea typeface="Arial"/>
              <a:cs typeface="Arial"/>
            </a:endParaRPr>
          </a:p>
          <a:p>
            <a:pPr marL="285750" indent="-285750" algn="l">
              <a:lnSpc>
                <a:spcPct val="100000"/>
              </a:lnSpc>
              <a:spcBef>
                <a:spcPts val="1000"/>
              </a:spcBef>
              <a:spcAft>
                <a:spcPts val="0"/>
              </a:spcAft>
              <a:buFont typeface="Wingdings"/>
              <a:buChar char="v"/>
            </a:pPr>
            <a:r>
              <a:rPr lang="en-US" sz="1600">
                <a:solidFill>
                  <a:srgbClr val="002060"/>
                </a:solidFill>
                <a:latin typeface="Arial"/>
                <a:ea typeface="Arial"/>
                <a:cs typeface="Arial"/>
                <a:sym typeface="Arial"/>
              </a:rPr>
              <a:t>Review, sign and submit the HMIS User Agreement</a:t>
            </a:r>
            <a:endParaRPr sz="1900" b="1">
              <a:solidFill>
                <a:srgbClr val="002060"/>
              </a:solidFill>
              <a:latin typeface="Arial"/>
              <a:ea typeface="Arial"/>
              <a:cs typeface="Arial"/>
            </a:endParaRPr>
          </a:p>
          <a:p>
            <a:pPr algn="l">
              <a:lnSpc>
                <a:spcPct val="150000"/>
              </a:lnSpc>
              <a:spcBef>
                <a:spcPts val="1000"/>
              </a:spcBef>
            </a:pPr>
            <a:r>
              <a:rPr lang="en-US" sz="1900" b="1" i="1">
                <a:solidFill>
                  <a:srgbClr val="002060"/>
                </a:solidFill>
                <a:latin typeface="Arial"/>
                <a:ea typeface="Arial"/>
                <a:cs typeface="Arial"/>
                <a:sym typeface="Arial"/>
              </a:rPr>
              <a:t>Other courses available in HSN University include:</a:t>
            </a:r>
            <a:endParaRPr sz="1900" b="1" i="1">
              <a:solidFill>
                <a:srgbClr val="002060"/>
              </a:solidFill>
              <a:latin typeface="Arial"/>
              <a:ea typeface="Arial"/>
              <a:cs typeface="Arial"/>
            </a:endParaRPr>
          </a:p>
          <a:p>
            <a:pPr algn="l">
              <a:lnSpc>
                <a:spcPct val="150000"/>
              </a:lnSpc>
              <a:spcBef>
                <a:spcPts val="0"/>
              </a:spcBef>
            </a:pPr>
            <a:r>
              <a:rPr lang="en-US" sz="1600">
                <a:solidFill>
                  <a:srgbClr val="002060"/>
                </a:solidFill>
                <a:latin typeface="Arial"/>
                <a:ea typeface="Arial"/>
                <a:cs typeface="Arial"/>
                <a:sym typeface="Arial"/>
              </a:rPr>
              <a:t>HMIS 101 New User      HMIS Agency Liaison Orientation  </a:t>
            </a:r>
            <a:endParaRPr lang="en-US" sz="1600">
              <a:solidFill>
                <a:srgbClr val="002060"/>
              </a:solidFill>
              <a:latin typeface="Arial"/>
              <a:ea typeface="Arial"/>
              <a:cs typeface="Arial"/>
            </a:endParaRPr>
          </a:p>
          <a:p>
            <a:pPr algn="l">
              <a:lnSpc>
                <a:spcPct val="150000"/>
              </a:lnSpc>
              <a:spcBef>
                <a:spcPts val="0"/>
              </a:spcBef>
            </a:pPr>
            <a:r>
              <a:rPr lang="en-US" sz="1600">
                <a:solidFill>
                  <a:srgbClr val="002060"/>
                </a:solidFill>
                <a:latin typeface="Arial"/>
                <a:ea typeface="Arial"/>
                <a:cs typeface="Arial"/>
                <a:sym typeface="Arial"/>
              </a:rPr>
              <a:t>HMIS 101: Refresher        HMIS 102: PATH        </a:t>
            </a:r>
            <a:endParaRPr lang="en-US" sz="1600">
              <a:solidFill>
                <a:srgbClr val="002060"/>
              </a:solidFill>
              <a:latin typeface="Arial"/>
              <a:ea typeface="Arial"/>
              <a:cs typeface="Arial"/>
            </a:endParaRPr>
          </a:p>
          <a:p>
            <a:pPr algn="l">
              <a:lnSpc>
                <a:spcPct val="150000"/>
              </a:lnSpc>
              <a:spcBef>
                <a:spcPts val="0"/>
              </a:spcBef>
            </a:pPr>
            <a:r>
              <a:rPr lang="en-US" sz="1600">
                <a:solidFill>
                  <a:srgbClr val="002060"/>
                </a:solidFill>
                <a:latin typeface="Arial"/>
                <a:ea typeface="Arial"/>
                <a:cs typeface="Arial"/>
                <a:sym typeface="Arial"/>
              </a:rPr>
              <a:t>HMIS 102: Street Outreach   HMIS 102: SSVF</a:t>
            </a:r>
            <a:endParaRPr lang="en-US" sz="1600">
              <a:solidFill>
                <a:srgbClr val="002060"/>
              </a:solidFill>
              <a:latin typeface="Arial"/>
              <a:ea typeface="Arial"/>
              <a:cs typeface="Arial"/>
            </a:endParaRPr>
          </a:p>
          <a:p>
            <a:pPr algn="l">
              <a:lnSpc>
                <a:spcPct val="150000"/>
              </a:lnSpc>
              <a:spcBef>
                <a:spcPts val="0"/>
              </a:spcBef>
            </a:pPr>
            <a:r>
              <a:rPr lang="en-US" sz="1600">
                <a:solidFill>
                  <a:schemeClr val="tx1"/>
                </a:solidFill>
                <a:latin typeface="Arial"/>
                <a:ea typeface="Arial"/>
                <a:cs typeface="Arial"/>
                <a:sym typeface="Arial"/>
              </a:rPr>
              <a:t>           </a:t>
            </a:r>
            <a:endParaRPr lang="en-US" sz="1600">
              <a:solidFill>
                <a:schemeClr val="tx1"/>
              </a:solidFill>
              <a:latin typeface="Arial"/>
              <a:ea typeface="Arial"/>
              <a:cs typeface="Arial"/>
            </a:endParaRPr>
          </a:p>
          <a:p>
            <a:pPr algn="l">
              <a:lnSpc>
                <a:spcPct val="150000"/>
              </a:lnSpc>
              <a:spcBef>
                <a:spcPts val="0"/>
              </a:spcBef>
            </a:pPr>
            <a:r>
              <a:rPr lang="en-US" sz="1900" b="1">
                <a:solidFill>
                  <a:srgbClr val="002060"/>
                </a:solidFill>
                <a:latin typeface="Arial"/>
                <a:ea typeface="Arial"/>
                <a:cs typeface="Arial"/>
                <a:sym typeface="Arial"/>
              </a:rPr>
              <a:t>Upcoming Virtual Courses:</a:t>
            </a:r>
            <a:r>
              <a:rPr lang="en-US" sz="1900">
                <a:solidFill>
                  <a:srgbClr val="002060"/>
                </a:solidFill>
                <a:latin typeface="Arial"/>
                <a:ea typeface="Arial"/>
                <a:cs typeface="Arial"/>
                <a:sym typeface="Arial"/>
              </a:rPr>
              <a:t> Reporting and Data Quality in </a:t>
            </a:r>
            <a:r>
              <a:rPr lang="en-US" sz="1900" err="1">
                <a:solidFill>
                  <a:srgbClr val="002060"/>
                </a:solidFill>
                <a:latin typeface="Arial"/>
                <a:ea typeface="Arial"/>
                <a:cs typeface="Arial"/>
                <a:sym typeface="Arial"/>
              </a:rPr>
              <a:t>ClientTrack</a:t>
            </a:r>
            <a:endParaRPr sz="1900" b="1">
              <a:solidFill>
                <a:srgbClr val="002060"/>
              </a:solidFill>
              <a:latin typeface="Arial"/>
              <a:ea typeface="Arial"/>
              <a:cs typeface="Arial"/>
            </a:endParaRPr>
          </a:p>
        </p:txBody>
      </p:sp>
      <p:pic>
        <p:nvPicPr>
          <p:cNvPr id="2" name="Picture 1" descr="Course PNG Transparent Images Free Download | Vector Files | Pngtree">
            <a:extLst>
              <a:ext uri="{FF2B5EF4-FFF2-40B4-BE49-F238E27FC236}">
                <a16:creationId xmlns:a16="http://schemas.microsoft.com/office/drawing/2014/main" id="{321A5F3C-ED93-597C-3D20-CBC93CC730EE}"/>
              </a:ext>
            </a:extLst>
          </p:cNvPr>
          <p:cNvPicPr>
            <a:picLocks noChangeAspect="1"/>
          </p:cNvPicPr>
          <p:nvPr/>
        </p:nvPicPr>
        <p:blipFill>
          <a:blip r:embed="rId4"/>
          <a:srcRect b="1296"/>
          <a:stretch/>
        </p:blipFill>
        <p:spPr>
          <a:xfrm>
            <a:off x="8183624" y="1553368"/>
            <a:ext cx="3796444" cy="3745462"/>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4"/>
          <p:cNvSpPr txBox="1">
            <a:spLocks noGrp="1"/>
          </p:cNvSpPr>
          <p:nvPr>
            <p:ph type="title"/>
          </p:nvPr>
        </p:nvSpPr>
        <p:spPr>
          <a:xfrm>
            <a:off x="4493418" y="357982"/>
            <a:ext cx="6705601"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Training &amp; Support</a:t>
            </a:r>
            <a:endParaRPr sz="3600" b="1">
              <a:solidFill>
                <a:schemeClr val="dk1"/>
              </a:solidFill>
            </a:endParaRPr>
          </a:p>
          <a:p>
            <a:pPr marL="0" lvl="0" indent="0" algn="ctr" rtl="0">
              <a:spcBef>
                <a:spcPts val="0"/>
              </a:spcBef>
              <a:spcAft>
                <a:spcPts val="0"/>
              </a:spcAft>
              <a:buNone/>
            </a:pPr>
            <a:endParaRPr/>
          </a:p>
        </p:txBody>
      </p:sp>
      <p:sp>
        <p:nvSpPr>
          <p:cNvPr id="315" name="Google Shape;315;p44"/>
          <p:cNvSpPr txBox="1">
            <a:spLocks noGrp="1"/>
          </p:cNvSpPr>
          <p:nvPr>
            <p:ph type="body" idx="1"/>
          </p:nvPr>
        </p:nvSpPr>
        <p:spPr>
          <a:xfrm>
            <a:off x="5100637" y="1504950"/>
            <a:ext cx="6705601" cy="49275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1700" b="1"/>
              <a:t>HMIS data collection templates are available on our website at: </a:t>
            </a:r>
            <a:r>
              <a:rPr lang="en-US" sz="1700" b="1" u="sng">
                <a:solidFill>
                  <a:schemeClr val="hlink"/>
                </a:solidFill>
                <a:hlinkClick r:id="rId4">
                  <a:extLst>
                    <a:ext uri="{A12FA001-AC4F-418D-AE19-62706E023703}">
                      <ahyp:hlinkClr xmlns:ahyp="http://schemas.microsoft.com/office/drawing/2018/hyperlinkcolor" val="tx"/>
                    </a:ext>
                  </a:extLst>
                </a:hlinkClick>
              </a:rPr>
              <a:t>www.hmiscfl.org</a:t>
            </a:r>
            <a:endParaRPr sz="1700" b="1">
              <a:solidFill>
                <a:schemeClr val="hlink"/>
              </a:solidFill>
            </a:endParaRPr>
          </a:p>
          <a:p>
            <a:pPr marL="0" lvl="0" indent="0" algn="l" rtl="0">
              <a:spcBef>
                <a:spcPts val="360"/>
              </a:spcBef>
              <a:spcAft>
                <a:spcPts val="0"/>
              </a:spcAft>
              <a:buNone/>
            </a:pPr>
            <a:endParaRPr sz="1600"/>
          </a:p>
          <a:p>
            <a:pPr marL="457200" lvl="0" indent="-355600" algn="l" rtl="0">
              <a:spcBef>
                <a:spcPts val="360"/>
              </a:spcBef>
              <a:spcAft>
                <a:spcPts val="0"/>
              </a:spcAft>
              <a:buSzPts val="2000"/>
              <a:buChar char="●"/>
            </a:pPr>
            <a:r>
              <a:rPr lang="en-US" sz="1600"/>
              <a:t>Recommended to have hard copies on hand in the event that inclement weather results in a power outage.</a:t>
            </a:r>
            <a:endParaRPr sz="1600"/>
          </a:p>
          <a:p>
            <a:pPr marL="457200" lvl="0" indent="-355600" algn="l" rtl="0">
              <a:spcBef>
                <a:spcPts val="0"/>
              </a:spcBef>
              <a:spcAft>
                <a:spcPts val="0"/>
              </a:spcAft>
              <a:buSzPts val="2000"/>
              <a:buChar char="●"/>
            </a:pPr>
            <a:r>
              <a:rPr lang="en-US" sz="1600" b="1"/>
              <a:t>Fillable </a:t>
            </a:r>
            <a:r>
              <a:rPr lang="en-US" sz="1600"/>
              <a:t>templates available for all projects types and collection points</a:t>
            </a:r>
            <a:endParaRPr sz="1600"/>
          </a:p>
          <a:p>
            <a:pPr marL="914400" lvl="1" indent="-355600" algn="l" rtl="0">
              <a:spcBef>
                <a:spcPts val="0"/>
              </a:spcBef>
              <a:spcAft>
                <a:spcPts val="0"/>
              </a:spcAft>
              <a:buSzPts val="2000"/>
              <a:buChar char="○"/>
            </a:pPr>
            <a:r>
              <a:rPr lang="en-US" sz="1600"/>
              <a:t>entry, exit, update and annual assessment templates</a:t>
            </a:r>
            <a:endParaRPr sz="1600"/>
          </a:p>
          <a:p>
            <a:pPr marL="914400" lvl="1" indent="-355600" algn="l" rtl="0">
              <a:spcBef>
                <a:spcPts val="0"/>
              </a:spcBef>
              <a:spcAft>
                <a:spcPts val="0"/>
              </a:spcAft>
              <a:buSzPts val="2000"/>
              <a:buChar char="○"/>
            </a:pPr>
            <a:r>
              <a:rPr lang="en-US" sz="1600"/>
              <a:t>emergency shelter, transitional, rapid-rehousing, PATH, SSVF, </a:t>
            </a:r>
            <a:r>
              <a:rPr lang="en-US" sz="1600" err="1"/>
              <a:t>ect.</a:t>
            </a:r>
            <a:endParaRPr sz="1600" err="1"/>
          </a:p>
          <a:p>
            <a:pPr marL="0" lvl="0" indent="0" algn="l" rtl="0">
              <a:spcBef>
                <a:spcPts val="360"/>
              </a:spcBef>
              <a:spcAft>
                <a:spcPts val="0"/>
              </a:spcAft>
              <a:buNone/>
            </a:pPr>
            <a:endParaRPr sz="1600">
              <a:solidFill>
                <a:schemeClr val="dk1"/>
              </a:solidFill>
            </a:endParaRPr>
          </a:p>
          <a:p>
            <a:pPr marL="0" lvl="0" indent="0" algn="ctr" rtl="0">
              <a:spcBef>
                <a:spcPts val="360"/>
              </a:spcBef>
              <a:spcAft>
                <a:spcPts val="0"/>
              </a:spcAft>
              <a:buNone/>
            </a:pPr>
            <a:r>
              <a:rPr lang="en-US" sz="1600" b="1">
                <a:solidFill>
                  <a:schemeClr val="dk1"/>
                </a:solidFill>
              </a:rPr>
              <a:t>Schedule a Live HMIS Refresher Training!</a:t>
            </a:r>
            <a:endParaRPr sz="1600" b="1">
              <a:solidFill>
                <a:schemeClr val="dk1"/>
              </a:solidFill>
            </a:endParaRPr>
          </a:p>
          <a:p>
            <a:pPr marL="0" indent="0" algn="ctr">
              <a:buNone/>
            </a:pPr>
            <a:r>
              <a:rPr lang="en-US" sz="1600">
                <a:solidFill>
                  <a:schemeClr val="dk1"/>
                </a:solidFill>
              </a:rPr>
              <a:t>Agencies are invited to schedule an in-person HMIS Refresher training for your HMIS users. </a:t>
            </a:r>
            <a:r>
              <a:rPr lang="en-US" sz="1600" b="1">
                <a:solidFill>
                  <a:schemeClr val="dk1"/>
                </a:solidFill>
              </a:rPr>
              <a:t>This opportunity is now available</a:t>
            </a:r>
            <a:r>
              <a:rPr lang="en-US" sz="1600">
                <a:solidFill>
                  <a:schemeClr val="dk1"/>
                </a:solidFill>
              </a:rPr>
              <a:t> </a:t>
            </a:r>
            <a:r>
              <a:rPr lang="en-US" sz="1600" b="1">
                <a:solidFill>
                  <a:schemeClr val="dk1"/>
                </a:solidFill>
              </a:rPr>
              <a:t>year-round!</a:t>
            </a:r>
            <a:endParaRPr lang="en-US" sz="1600">
              <a:solidFill>
                <a:schemeClr val="dk1"/>
              </a:solidFill>
            </a:endParaRPr>
          </a:p>
          <a:p>
            <a:pPr marL="0" indent="0" algn="ctr">
              <a:buNone/>
            </a:pPr>
            <a:endParaRPr lang="en-US" sz="1600">
              <a:solidFill>
                <a:schemeClr val="dk1"/>
              </a:solidFill>
            </a:endParaRPr>
          </a:p>
          <a:p>
            <a:pPr marL="0" indent="0" algn="ctr">
              <a:buNone/>
            </a:pPr>
            <a:r>
              <a:rPr lang="en-US" sz="1600">
                <a:solidFill>
                  <a:schemeClr val="dk1"/>
                </a:solidFill>
              </a:rPr>
              <a:t>Schedule your agency for this training at:</a:t>
            </a:r>
            <a:endParaRPr sz="1600">
              <a:solidFill>
                <a:schemeClr val="dk1"/>
              </a:solidFill>
            </a:endParaRPr>
          </a:p>
          <a:p>
            <a:pPr marL="0" indent="0" algn="ctr">
              <a:buNone/>
            </a:pPr>
            <a:r>
              <a:rPr lang="en-US" sz="1600">
                <a:solidFill>
                  <a:schemeClr val="dk1"/>
                </a:solidFill>
                <a:hlinkClick r:id="rId5"/>
              </a:rPr>
              <a:t>Book time with Racquel McGlashen: HMIS Refresher Training (In-person) </a:t>
            </a:r>
            <a:endParaRPr lang="en-US">
              <a:solidFill>
                <a:schemeClr val="dk1"/>
              </a:solidFill>
              <a:hlinkClick r:id="rId5"/>
            </a:endParaRPr>
          </a:p>
          <a:p>
            <a:pPr marL="0" indent="0" algn="ctr">
              <a:buNone/>
            </a:pPr>
            <a:r>
              <a:rPr lang="en-US" sz="1600"/>
              <a:t>Questions? Contact us at </a:t>
            </a:r>
            <a:r>
              <a:rPr lang="en-US" sz="1600" u="sng">
                <a:solidFill>
                  <a:schemeClr val="hlink"/>
                </a:solidFill>
                <a:hlinkClick r:id="rId6">
                  <a:extLst>
                    <a:ext uri="{A12FA001-AC4F-418D-AE19-62706E023703}">
                      <ahyp:hlinkClr xmlns:ahyp="http://schemas.microsoft.com/office/drawing/2018/hyperlinkcolor" val="tx"/>
                    </a:ext>
                  </a:extLst>
                </a:hlinkClick>
              </a:rPr>
              <a:t>hmis@hsncfl.org</a:t>
            </a:r>
            <a:r>
              <a:rPr lang="en-US" sz="1600"/>
              <a:t> </a:t>
            </a:r>
            <a:endParaRPr sz="1600"/>
          </a:p>
        </p:txBody>
      </p:sp>
      <p:pic>
        <p:nvPicPr>
          <p:cNvPr id="2" name="Picture 1" descr="Training - Free business icons">
            <a:extLst>
              <a:ext uri="{FF2B5EF4-FFF2-40B4-BE49-F238E27FC236}">
                <a16:creationId xmlns:a16="http://schemas.microsoft.com/office/drawing/2014/main" id="{6A3FA48B-BD21-1BAA-D1CE-E8BB417E2537}"/>
              </a:ext>
            </a:extLst>
          </p:cNvPr>
          <p:cNvPicPr>
            <a:picLocks noChangeAspect="1"/>
          </p:cNvPicPr>
          <p:nvPr/>
        </p:nvPicPr>
        <p:blipFill>
          <a:blip r:embed="rId7"/>
          <a:stretch>
            <a:fillRect/>
          </a:stretch>
        </p:blipFill>
        <p:spPr>
          <a:xfrm>
            <a:off x="700087" y="2069306"/>
            <a:ext cx="3802856" cy="3802856"/>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2075025" y="274650"/>
            <a:ext cx="74118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Data Quality Monitoring</a:t>
            </a:r>
            <a:endParaRPr sz="2400" b="1"/>
          </a:p>
        </p:txBody>
      </p:sp>
      <p:sp>
        <p:nvSpPr>
          <p:cNvPr id="321" name="Google Shape;321;p45"/>
          <p:cNvSpPr txBox="1">
            <a:spLocks noGrp="1"/>
          </p:cNvSpPr>
          <p:nvPr>
            <p:ph type="body" idx="1"/>
          </p:nvPr>
        </p:nvSpPr>
        <p:spPr>
          <a:xfrm>
            <a:off x="839801" y="1418938"/>
            <a:ext cx="10202054" cy="5171071"/>
          </a:xfrm>
          <a:prstGeom prst="rect">
            <a:avLst/>
          </a:prstGeom>
          <a:noFill/>
          <a:ln>
            <a:noFill/>
          </a:ln>
        </p:spPr>
        <p:txBody>
          <a:bodyPr spcFirstLastPara="1" wrap="square" lIns="91425" tIns="45700" rIns="91425" bIns="45700" anchor="t" anchorCtr="0">
            <a:noAutofit/>
          </a:bodyPr>
          <a:lstStyle/>
          <a:p>
            <a:pPr marL="0" indent="0" algn="ctr">
              <a:lnSpc>
                <a:spcPct val="115000"/>
              </a:lnSpc>
              <a:spcBef>
                <a:spcPts val="0"/>
              </a:spcBef>
              <a:buNone/>
            </a:pPr>
            <a:r>
              <a:rPr lang="en-US" sz="1800" b="1"/>
              <a:t>Our current fiscal year is coming to a close!</a:t>
            </a:r>
            <a:endParaRPr lang="en-US" sz="1800"/>
          </a:p>
          <a:p>
            <a:pPr marL="0" indent="0">
              <a:lnSpc>
                <a:spcPct val="115000"/>
              </a:lnSpc>
              <a:spcBef>
                <a:spcPts val="1000"/>
              </a:spcBef>
              <a:buNone/>
            </a:pPr>
            <a:r>
              <a:rPr lang="en-US" sz="1600"/>
              <a:t>Providers are expected to review and clean up data as much as possible for:</a:t>
            </a:r>
            <a:endParaRPr lang="en-US" sz="1600" i="1"/>
          </a:p>
          <a:p>
            <a:pPr marL="0" indent="0">
              <a:lnSpc>
                <a:spcPct val="114999"/>
              </a:lnSpc>
              <a:spcBef>
                <a:spcPts val="1000"/>
              </a:spcBef>
              <a:buNone/>
            </a:pPr>
            <a:r>
              <a:rPr lang="en-US" sz="1600"/>
              <a:t> </a:t>
            </a:r>
            <a:r>
              <a:rPr lang="en-US" sz="1600" b="1"/>
              <a:t>October 1, 2023 to September 30, 2024 </a:t>
            </a:r>
            <a:endParaRPr lang="en-US" sz="1600" b="1" i="1"/>
          </a:p>
          <a:p>
            <a:pPr marL="0" indent="0">
              <a:lnSpc>
                <a:spcPct val="114999"/>
              </a:lnSpc>
              <a:spcBef>
                <a:spcPts val="1000"/>
              </a:spcBef>
              <a:buNone/>
            </a:pPr>
            <a:r>
              <a:rPr lang="en-US" sz="1800" b="1" u="sng">
                <a:solidFill>
                  <a:srgbClr val="073763"/>
                </a:solidFill>
              </a:rPr>
              <a:t>Data Quality Clean-Up Tips</a:t>
            </a:r>
            <a:endParaRPr sz="1800" u="sng"/>
          </a:p>
          <a:p>
            <a:pPr marL="285750" indent="-285750">
              <a:lnSpc>
                <a:spcPct val="114999"/>
              </a:lnSpc>
              <a:spcBef>
                <a:spcPts val="1000"/>
              </a:spcBef>
              <a:buFont typeface="Wingdings"/>
              <a:buChar char="Ø"/>
            </a:pPr>
            <a:r>
              <a:rPr lang="en-US"/>
              <a:t>Run the Clients in Program Report and Annual Performance Report within the first weeks of October.</a:t>
            </a:r>
          </a:p>
          <a:p>
            <a:pPr marL="742950" lvl="1" indent="-285750">
              <a:lnSpc>
                <a:spcPct val="114999"/>
              </a:lnSpc>
              <a:spcBef>
                <a:spcPts val="1000"/>
              </a:spcBef>
              <a:buFont typeface="Courier New"/>
              <a:buChar char="o"/>
            </a:pPr>
            <a:r>
              <a:rPr lang="en-US"/>
              <a:t>Review and correct data where possible in APR Data Quality Tables.</a:t>
            </a:r>
          </a:p>
          <a:p>
            <a:pPr marL="1200150" lvl="2" indent="-285750">
              <a:lnSpc>
                <a:spcPct val="114999"/>
              </a:lnSpc>
              <a:spcBef>
                <a:spcPts val="1000"/>
              </a:spcBef>
              <a:buFont typeface="Wingdings"/>
              <a:buChar char="§"/>
            </a:pPr>
            <a:r>
              <a:rPr lang="en-US"/>
              <a:t>Q5a</a:t>
            </a:r>
          </a:p>
          <a:p>
            <a:pPr marL="1200150" lvl="2" indent="-285750">
              <a:lnSpc>
                <a:spcPct val="114999"/>
              </a:lnSpc>
              <a:spcBef>
                <a:spcPts val="1000"/>
              </a:spcBef>
              <a:buFont typeface="Wingdings"/>
              <a:buChar char="§"/>
            </a:pPr>
            <a:r>
              <a:rPr lang="en-US"/>
              <a:t>Q6a - Q6f</a:t>
            </a:r>
          </a:p>
          <a:p>
            <a:pPr marL="742950" lvl="1" indent="-285750">
              <a:lnSpc>
                <a:spcPct val="114999"/>
              </a:lnSpc>
              <a:spcBef>
                <a:spcPts val="1000"/>
              </a:spcBef>
              <a:buFont typeface="Courier New"/>
              <a:buChar char="o"/>
            </a:pPr>
            <a:r>
              <a:rPr lang="en-US"/>
              <a:t>Review accuracy of active enrollments.</a:t>
            </a:r>
          </a:p>
          <a:p>
            <a:pPr marL="1200150" lvl="2" indent="-285750">
              <a:lnSpc>
                <a:spcPct val="114999"/>
              </a:lnSpc>
              <a:spcBef>
                <a:spcPts val="1000"/>
              </a:spcBef>
              <a:buFont typeface="Wingdings"/>
              <a:buChar char="§"/>
            </a:pPr>
            <a:r>
              <a:rPr lang="en-US"/>
              <a:t>Close out clients no longer receiving services.</a:t>
            </a:r>
          </a:p>
          <a:p>
            <a:pPr marL="1200150" lvl="2" indent="-285750">
              <a:lnSpc>
                <a:spcPct val="114999"/>
              </a:lnSpc>
              <a:spcBef>
                <a:spcPts val="1000"/>
              </a:spcBef>
              <a:buFont typeface="Wingdings"/>
              <a:buChar char="§"/>
            </a:pPr>
            <a:r>
              <a:rPr lang="en-US"/>
              <a:t>Be sure to add all necessary services prior to exiting clients out of projects.</a:t>
            </a:r>
          </a:p>
          <a:p>
            <a:pPr marL="0" indent="0">
              <a:lnSpc>
                <a:spcPct val="114999"/>
              </a:lnSpc>
              <a:spcBef>
                <a:spcPts val="1000"/>
              </a:spcBef>
              <a:buNone/>
            </a:pPr>
            <a:r>
              <a:rPr lang="en-US" sz="2000" b="1" i="1">
                <a:solidFill>
                  <a:srgbClr val="FF0000"/>
                </a:solidFill>
              </a:rPr>
              <a:t>Reminder:</a:t>
            </a:r>
            <a:r>
              <a:rPr lang="en-US" sz="1600" b="1" i="1"/>
              <a:t> Data cleansing helps prepare our community for reporting to HUD and other federal funders and give us an accurate picture of what is going on in our community/system.</a:t>
            </a:r>
            <a:endParaRPr lang="en-US"/>
          </a:p>
          <a:p>
            <a:pPr marL="0" indent="0" algn="ctr">
              <a:lnSpc>
                <a:spcPct val="115000"/>
              </a:lnSpc>
              <a:spcBef>
                <a:spcPts val="1000"/>
              </a:spcBef>
              <a:spcAft>
                <a:spcPts val="1000"/>
              </a:spcAft>
              <a:buNone/>
            </a:pPr>
            <a:endParaRPr lang="en-US" sz="2000" b="1">
              <a:solidFill>
                <a:srgbClr val="073763"/>
              </a:solidFill>
            </a:endParaRPr>
          </a:p>
        </p:txBody>
      </p:sp>
      <p:pic>
        <p:nvPicPr>
          <p:cNvPr id="322" name="Google Shape;322;p45">
            <a:hlinkClick r:id="rId4"/>
          </p:cNvPr>
          <p:cNvPicPr preferRelativeResize="0"/>
          <p:nvPr/>
        </p:nvPicPr>
        <p:blipFill>
          <a:blip r:embed="rId5">
            <a:alphaModFix/>
          </a:blip>
          <a:stretch>
            <a:fillRect/>
          </a:stretch>
        </p:blipFill>
        <p:spPr>
          <a:xfrm>
            <a:off x="10470319" y="6138927"/>
            <a:ext cx="1398699" cy="593724"/>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p:txBody>
          <a:bodyPr/>
          <a:lstStyle/>
          <a:p>
            <a:pPr>
              <a:buNone/>
            </a:pPr>
            <a:r>
              <a:rPr lang="en-US" sz="3600" b="1">
                <a:solidFill>
                  <a:srgbClr val="002060"/>
                </a:solidFill>
                <a:latin typeface="Cabin"/>
              </a:rPr>
              <a:t>Agency Liaison Partner Appreciation Brunch</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a:xfrm>
            <a:off x="609600" y="1600200"/>
            <a:ext cx="6365996" cy="5119886"/>
          </a:xfrm>
        </p:spPr>
        <p:txBody>
          <a:bodyPr/>
          <a:lstStyle/>
          <a:p>
            <a:pPr algn="ctr">
              <a:buNone/>
            </a:pPr>
            <a:r>
              <a:rPr lang="en-US" sz="1800"/>
              <a:t>The HMIS team wants to show our appreciation to the agency liaisons in our community for your awesome commitment to user and project management, and data quality performance!</a:t>
            </a:r>
          </a:p>
          <a:p>
            <a:pPr algn="ctr">
              <a:buNone/>
            </a:pPr>
            <a:endParaRPr lang="en-US" sz="1600"/>
          </a:p>
          <a:p>
            <a:pPr algn="ctr">
              <a:buNone/>
            </a:pPr>
            <a:r>
              <a:rPr lang="en-US" sz="1800" b="1"/>
              <a:t>Join us for our first ever </a:t>
            </a:r>
          </a:p>
          <a:p>
            <a:pPr algn="ctr">
              <a:buNone/>
            </a:pPr>
            <a:r>
              <a:rPr lang="en-US" sz="1800" b="1"/>
              <a:t>Agency Liaison Partner </a:t>
            </a:r>
            <a:endParaRPr lang="en-US" sz="1800"/>
          </a:p>
          <a:p>
            <a:pPr algn="ctr">
              <a:buNone/>
            </a:pPr>
            <a:r>
              <a:rPr lang="en-US" sz="1800" b="1"/>
              <a:t>Appreciation Brunch!</a:t>
            </a:r>
            <a:endParaRPr lang="en-US" sz="1800"/>
          </a:p>
          <a:p>
            <a:pPr>
              <a:buNone/>
            </a:pPr>
            <a:endParaRPr lang="en-US"/>
          </a:p>
          <a:p>
            <a:pPr>
              <a:buNone/>
            </a:pPr>
            <a:endParaRPr lang="en-US"/>
          </a:p>
          <a:p>
            <a:pPr>
              <a:buNone/>
            </a:pPr>
            <a:endParaRPr lang="en-US"/>
          </a:p>
          <a:p>
            <a:pPr>
              <a:buNone/>
            </a:pPr>
            <a:endParaRPr lang="en-US"/>
          </a:p>
          <a:p>
            <a:pPr>
              <a:buNone/>
            </a:pPr>
            <a:r>
              <a:rPr lang="en-US" sz="1800" b="1"/>
              <a:t>WHEN:</a:t>
            </a:r>
            <a:r>
              <a:rPr lang="en-US" sz="1800"/>
              <a:t>    November 15th, 2024 at 10:30a</a:t>
            </a:r>
            <a:endParaRPr lang="en-US"/>
          </a:p>
          <a:p>
            <a:pPr>
              <a:buNone/>
            </a:pPr>
            <a:r>
              <a:rPr lang="en-US" sz="1800" b="1"/>
              <a:t>WHERE:</a:t>
            </a:r>
            <a:r>
              <a:rPr lang="en-US" sz="1800"/>
              <a:t> Homeless Services Network, The Atrium</a:t>
            </a:r>
          </a:p>
          <a:p>
            <a:pPr>
              <a:buNone/>
            </a:pPr>
            <a:r>
              <a:rPr lang="en-US" sz="1800"/>
              <a:t>               142 East Jackson Street, Orlando, FL 32801</a:t>
            </a:r>
          </a:p>
          <a:p>
            <a:pPr>
              <a:buNone/>
            </a:pPr>
            <a:r>
              <a:rPr lang="en-US" sz="1800" b="1"/>
              <a:t>RSPV:</a:t>
            </a:r>
            <a:r>
              <a:rPr lang="en-US" sz="1800"/>
              <a:t>     </a:t>
            </a:r>
            <a:r>
              <a:rPr lang="en-US" sz="1800" i="1"/>
              <a:t>Formal invites will be emailed out soon!</a:t>
            </a:r>
          </a:p>
          <a:p>
            <a:pPr>
              <a:buNone/>
            </a:pPr>
            <a:endParaRPr lang="en-US"/>
          </a:p>
        </p:txBody>
      </p:sp>
      <p:pic>
        <p:nvPicPr>
          <p:cNvPr id="4" name="Picture 3" descr="Appreciation - We Appreciate You">
            <a:extLst>
              <a:ext uri="{FF2B5EF4-FFF2-40B4-BE49-F238E27FC236}">
                <a16:creationId xmlns:a16="http://schemas.microsoft.com/office/drawing/2014/main" id="{58801325-4D6B-BD8A-AE32-8408DCAFB669}"/>
              </a:ext>
            </a:extLst>
          </p:cNvPr>
          <p:cNvPicPr>
            <a:picLocks noChangeAspect="1"/>
          </p:cNvPicPr>
          <p:nvPr/>
        </p:nvPicPr>
        <p:blipFill>
          <a:blip r:embed="rId3"/>
          <a:stretch>
            <a:fillRect/>
          </a:stretch>
        </p:blipFill>
        <p:spPr>
          <a:xfrm>
            <a:off x="7419056" y="2326541"/>
            <a:ext cx="3901407" cy="3902628"/>
          </a:xfrm>
          <a:prstGeom prst="rect">
            <a:avLst/>
          </a:prstGeom>
        </p:spPr>
      </p:pic>
      <p:pic>
        <p:nvPicPr>
          <p:cNvPr id="5" name="Picture 4" descr="Love You A Brunch Banner, Brunch Bridal Shower Engagement Birthday Party  Decorations, Brunch Party Bunting Ornament, Pre-Strung, Dessert Table Sign,  ...">
            <a:extLst>
              <a:ext uri="{FF2B5EF4-FFF2-40B4-BE49-F238E27FC236}">
                <a16:creationId xmlns:a16="http://schemas.microsoft.com/office/drawing/2014/main" id="{8A7C33C0-DD8D-C7D2-8488-0464300527F7}"/>
              </a:ext>
            </a:extLst>
          </p:cNvPr>
          <p:cNvPicPr>
            <a:picLocks noChangeAspect="1"/>
          </p:cNvPicPr>
          <p:nvPr/>
        </p:nvPicPr>
        <p:blipFill>
          <a:blip r:embed="rId4"/>
          <a:srcRect t="-1242" r="-1038" b="-1242"/>
          <a:stretch/>
        </p:blipFill>
        <p:spPr>
          <a:xfrm>
            <a:off x="7347133" y="1600839"/>
            <a:ext cx="4043000" cy="1144865"/>
          </a:xfrm>
          <a:prstGeom prst="rect">
            <a:avLst/>
          </a:prstGeom>
        </p:spPr>
      </p:pic>
      <p:pic>
        <p:nvPicPr>
          <p:cNvPr id="10" name="Picture 9" descr="Breakfast PNG transparent image download, size: 548x310px">
            <a:extLst>
              <a:ext uri="{FF2B5EF4-FFF2-40B4-BE49-F238E27FC236}">
                <a16:creationId xmlns:a16="http://schemas.microsoft.com/office/drawing/2014/main" id="{DE392E40-B7D2-977B-E677-CEB21F99CA01}"/>
              </a:ext>
            </a:extLst>
          </p:cNvPr>
          <p:cNvPicPr>
            <a:picLocks noChangeAspect="1"/>
          </p:cNvPicPr>
          <p:nvPr/>
        </p:nvPicPr>
        <p:blipFill>
          <a:blip r:embed="rId5"/>
          <a:stretch>
            <a:fillRect/>
          </a:stretch>
        </p:blipFill>
        <p:spPr>
          <a:xfrm>
            <a:off x="3068151" y="4164064"/>
            <a:ext cx="1461603" cy="852397"/>
          </a:xfrm>
          <a:prstGeom prst="rect">
            <a:avLst/>
          </a:prstGeom>
        </p:spPr>
      </p:pic>
    </p:spTree>
    <p:extLst>
      <p:ext uri="{BB962C8B-B14F-4D97-AF65-F5344CB8AC3E}">
        <p14:creationId xmlns:p14="http://schemas.microsoft.com/office/powerpoint/2010/main" val="1333455998"/>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306"/>
        <p:cNvGrpSpPr/>
        <p:nvPr/>
      </p:nvGrpSpPr>
      <p:grpSpPr>
        <a:xfrm>
          <a:off x="0" y="0"/>
          <a:ext cx="0" cy="0"/>
          <a:chOff x="0" y="0"/>
          <a:chExt cx="0" cy="0"/>
        </a:xfrm>
      </p:grpSpPr>
      <p:sp>
        <p:nvSpPr>
          <p:cNvPr id="307" name="Google Shape;307;p43"/>
          <p:cNvSpPr txBox="1">
            <a:spLocks noGrp="1"/>
          </p:cNvSpPr>
          <p:nvPr>
            <p:ph type="title"/>
          </p:nvPr>
        </p:nvSpPr>
        <p:spPr>
          <a:xfrm>
            <a:off x="1981200" y="0"/>
            <a:ext cx="8229600" cy="957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Training &amp; Support</a:t>
            </a:r>
            <a:endParaRPr sz="3600" b="1"/>
          </a:p>
        </p:txBody>
      </p:sp>
      <p:sp>
        <p:nvSpPr>
          <p:cNvPr id="308" name="Google Shape;308;p43"/>
          <p:cNvSpPr txBox="1">
            <a:spLocks noGrp="1"/>
          </p:cNvSpPr>
          <p:nvPr>
            <p:ph type="body" idx="1"/>
          </p:nvPr>
        </p:nvSpPr>
        <p:spPr>
          <a:xfrm>
            <a:off x="1981200" y="595525"/>
            <a:ext cx="8229600" cy="5713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40"/>
              </a:spcBef>
              <a:spcAft>
                <a:spcPts val="0"/>
              </a:spcAft>
              <a:buNone/>
            </a:pPr>
            <a:endParaRPr sz="200" b="1"/>
          </a:p>
          <a:p>
            <a:pPr marL="0" lvl="0" indent="0" algn="l" rtl="0">
              <a:lnSpc>
                <a:spcPct val="115000"/>
              </a:lnSpc>
              <a:spcBef>
                <a:spcPts val="640"/>
              </a:spcBef>
              <a:spcAft>
                <a:spcPts val="0"/>
              </a:spcAft>
              <a:buNone/>
            </a:pPr>
            <a:r>
              <a:rPr lang="en-US" sz="1700" b="1">
                <a:solidFill>
                  <a:schemeClr val="dk1"/>
                </a:solidFill>
              </a:rPr>
              <a:t>Our routine monthly training calendar:</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1st &amp; 3rd Tuesday: HMIS 101 New User Training (9a - 2p)</a:t>
            </a:r>
            <a:endParaRPr sz="1700" b="1" i="1">
              <a:solidFill>
                <a:schemeClr val="dk1"/>
              </a:solidFill>
            </a:endParaRPr>
          </a:p>
          <a:p>
            <a:pPr marL="0" lvl="0" indent="0" algn="l" rtl="0">
              <a:lnSpc>
                <a:spcPct val="115000"/>
              </a:lnSpc>
              <a:spcBef>
                <a:spcPts val="640"/>
              </a:spcBef>
              <a:spcAft>
                <a:spcPts val="0"/>
              </a:spcAft>
              <a:buNone/>
            </a:pPr>
            <a:r>
              <a:rPr lang="en-US" sz="1700">
                <a:solidFill>
                  <a:schemeClr val="dk1"/>
                </a:solidFill>
              </a:rPr>
              <a:t>2nd &amp; 4th Wednesday: HMIS 101/102 Refreshers (2p - 4p)</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3rd Tuesday: ClientTrack Introduction to Reports Training (3p - 4:30p)</a:t>
            </a:r>
            <a:endParaRPr sz="1700">
              <a:solidFill>
                <a:schemeClr val="dk1"/>
              </a:solidFill>
            </a:endParaRPr>
          </a:p>
          <a:p>
            <a:pPr marL="0" lvl="0" indent="0" algn="l" rtl="0">
              <a:lnSpc>
                <a:spcPct val="115000"/>
              </a:lnSpc>
              <a:spcBef>
                <a:spcPts val="640"/>
              </a:spcBef>
              <a:spcAft>
                <a:spcPts val="0"/>
              </a:spcAft>
              <a:buNone/>
            </a:pPr>
            <a:endParaRPr sz="500">
              <a:solidFill>
                <a:schemeClr val="dk1"/>
              </a:solidFill>
            </a:endParaRPr>
          </a:p>
          <a:p>
            <a:pPr marL="0" lvl="0" indent="0" algn="l" rtl="0">
              <a:lnSpc>
                <a:spcPct val="115000"/>
              </a:lnSpc>
              <a:spcBef>
                <a:spcPts val="640"/>
              </a:spcBef>
              <a:spcAft>
                <a:spcPts val="0"/>
              </a:spcAft>
              <a:buNone/>
            </a:pPr>
            <a:r>
              <a:rPr lang="en-US" sz="1700" b="1">
                <a:solidFill>
                  <a:schemeClr val="dk1"/>
                </a:solidFill>
              </a:rPr>
              <a:t>Ad-Hoc Reports Training (request via HMIS Support Ticket)</a:t>
            </a:r>
            <a:endParaRPr sz="1700" b="1">
              <a:solidFill>
                <a:schemeClr val="dk1"/>
              </a:solidFill>
            </a:endParaRPr>
          </a:p>
          <a:p>
            <a:pPr marL="0" lvl="0" indent="0" algn="l" rtl="0">
              <a:lnSpc>
                <a:spcPct val="115000"/>
              </a:lnSpc>
              <a:spcBef>
                <a:spcPts val="640"/>
              </a:spcBef>
              <a:spcAft>
                <a:spcPts val="0"/>
              </a:spcAft>
              <a:buNone/>
            </a:pPr>
            <a:r>
              <a:rPr lang="en-US" sz="1700">
                <a:solidFill>
                  <a:schemeClr val="dk1"/>
                </a:solidFill>
              </a:rPr>
              <a:t>APR/CAPER in ClientTrack</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Everyday Reporting in ClientTrack </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Explore Data Explorer</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Data Quality Workshop</a:t>
            </a:r>
            <a:endParaRPr sz="1700">
              <a:solidFill>
                <a:schemeClr val="dk1"/>
              </a:solidFill>
            </a:endParaRPr>
          </a:p>
          <a:p>
            <a:pPr marL="0" lvl="0" indent="0" algn="l" rtl="0">
              <a:lnSpc>
                <a:spcPct val="115000"/>
              </a:lnSpc>
              <a:spcBef>
                <a:spcPts val="640"/>
              </a:spcBef>
              <a:spcAft>
                <a:spcPts val="0"/>
              </a:spcAft>
              <a:buNone/>
            </a:pPr>
            <a:endParaRPr sz="400" i="1">
              <a:solidFill>
                <a:schemeClr val="dk1"/>
              </a:solidFill>
            </a:endParaRPr>
          </a:p>
          <a:p>
            <a:pPr marL="0" lvl="0" indent="0" algn="l" rtl="0">
              <a:lnSpc>
                <a:spcPct val="115000"/>
              </a:lnSpc>
              <a:spcBef>
                <a:spcPts val="640"/>
              </a:spcBef>
              <a:spcAft>
                <a:spcPts val="0"/>
              </a:spcAft>
              <a:buNone/>
            </a:pPr>
            <a:r>
              <a:rPr lang="en-US" sz="1500" u="sng">
                <a:solidFill>
                  <a:schemeClr val="hlink"/>
                </a:solidFill>
                <a:hlinkClick r:id="rId4"/>
              </a:rPr>
              <a:t>Join</a:t>
            </a:r>
            <a:r>
              <a:rPr lang="en-US" sz="1500">
                <a:solidFill>
                  <a:schemeClr val="dk1"/>
                </a:solidFill>
              </a:rPr>
              <a:t> us for our office hours M/W from 1p - 2p for additional one-on-one HMIS support.</a:t>
            </a:r>
            <a:endParaRPr sz="1500">
              <a:solidFill>
                <a:schemeClr val="dk1"/>
              </a:solidFill>
            </a:endParaRPr>
          </a:p>
          <a:p>
            <a:pPr marL="0" lvl="0" indent="0" algn="l" rtl="0">
              <a:lnSpc>
                <a:spcPct val="115000"/>
              </a:lnSpc>
              <a:spcBef>
                <a:spcPts val="640"/>
              </a:spcBef>
              <a:spcAft>
                <a:spcPts val="0"/>
              </a:spcAft>
              <a:buNone/>
            </a:pPr>
            <a:endParaRPr sz="400" b="1">
              <a:solidFill>
                <a:srgbClr val="FF0000"/>
              </a:solidFill>
            </a:endParaRPr>
          </a:p>
          <a:p>
            <a:pPr marL="0" lvl="0" indent="0" algn="l" rtl="0">
              <a:lnSpc>
                <a:spcPct val="115000"/>
              </a:lnSpc>
              <a:spcBef>
                <a:spcPts val="640"/>
              </a:spcBef>
              <a:spcAft>
                <a:spcPts val="0"/>
              </a:spcAft>
              <a:buNone/>
            </a:pPr>
            <a:r>
              <a:rPr lang="en-US" sz="1500" b="1">
                <a:solidFill>
                  <a:srgbClr val="FF0000"/>
                </a:solidFill>
              </a:rPr>
              <a:t>Reminders:</a:t>
            </a:r>
            <a:r>
              <a:rPr lang="en-US" sz="1500" b="1">
                <a:solidFill>
                  <a:schemeClr val="dk1"/>
                </a:solidFill>
              </a:rPr>
              <a:t> </a:t>
            </a:r>
            <a:endParaRPr sz="1500" b="1">
              <a:solidFill>
                <a:schemeClr val="dk1"/>
              </a:solidFill>
            </a:endParaRPr>
          </a:p>
          <a:p>
            <a:pPr marL="0" lvl="0" indent="0" algn="l" rtl="0">
              <a:lnSpc>
                <a:spcPct val="115000"/>
              </a:lnSpc>
              <a:spcBef>
                <a:spcPts val="640"/>
              </a:spcBef>
              <a:spcAft>
                <a:spcPts val="0"/>
              </a:spcAft>
              <a:buNone/>
            </a:pPr>
            <a:r>
              <a:rPr lang="en-US" sz="1500" i="1">
                <a:solidFill>
                  <a:schemeClr val="dk1"/>
                </a:solidFill>
              </a:rPr>
              <a:t>All </a:t>
            </a:r>
            <a:r>
              <a:rPr lang="en-US" sz="1500" b="1" i="1">
                <a:solidFill>
                  <a:schemeClr val="dk1"/>
                </a:solidFill>
              </a:rPr>
              <a:t>new user</a:t>
            </a:r>
            <a:r>
              <a:rPr lang="en-US" sz="1500" i="1">
                <a:solidFill>
                  <a:schemeClr val="dk1"/>
                </a:solidFill>
              </a:rPr>
              <a:t> training requests must come through the Agency Liaison.</a:t>
            </a:r>
            <a:endParaRPr sz="1600"/>
          </a:p>
          <a:p>
            <a:pPr marL="0" lvl="0" indent="0" algn="l" rtl="0">
              <a:lnSpc>
                <a:spcPct val="115000"/>
              </a:lnSpc>
              <a:spcBef>
                <a:spcPts val="640"/>
              </a:spcBef>
              <a:spcAft>
                <a:spcPts val="0"/>
              </a:spcAft>
              <a:buNone/>
            </a:pPr>
            <a:r>
              <a:rPr lang="en-US" b="1" i="1"/>
              <a:t>Agency Liaison</a:t>
            </a:r>
            <a:r>
              <a:rPr lang="en-US" i="1"/>
              <a:t> needs to </a:t>
            </a:r>
            <a:r>
              <a:rPr lang="en-US" b="1" i="1"/>
              <a:t>let the HMIS team know ASAP when someone leaves</a:t>
            </a:r>
            <a:endParaRPr b="1" i="1"/>
          </a:p>
          <a:p>
            <a:pPr marL="0" lvl="0" indent="0" algn="l" rtl="0">
              <a:lnSpc>
                <a:spcPct val="115000"/>
              </a:lnSpc>
              <a:spcBef>
                <a:spcPts val="640"/>
              </a:spcBef>
              <a:spcAft>
                <a:spcPts val="0"/>
              </a:spcAft>
              <a:buNone/>
            </a:pPr>
            <a:r>
              <a:rPr lang="en-US" b="1" i="1"/>
              <a:t>the agency</a:t>
            </a:r>
            <a:r>
              <a:rPr lang="en-US" i="1"/>
              <a:t> so we can inactivate accounts. This is to protect the system and keep an accurate count of available subscriptions for assignment.</a:t>
            </a:r>
            <a:endParaRPr i="1"/>
          </a:p>
        </p:txBody>
      </p:sp>
      <p:pic>
        <p:nvPicPr>
          <p:cNvPr id="309" name="Google Shape;309;p43">
            <a:hlinkClick r:id="rId5"/>
          </p:cNvPr>
          <p:cNvPicPr preferRelativeResize="0"/>
          <p:nvPr/>
        </p:nvPicPr>
        <p:blipFill>
          <a:blip r:embed="rId6">
            <a:alphaModFix/>
          </a:blip>
          <a:stretch>
            <a:fillRect/>
          </a:stretch>
        </p:blipFill>
        <p:spPr>
          <a:xfrm>
            <a:off x="9264175" y="6308714"/>
            <a:ext cx="1220106" cy="42703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1931850" y="0"/>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Agenda</a:t>
            </a:r>
            <a:endParaRPr sz="3600" b="1">
              <a:solidFill>
                <a:srgbClr val="002060"/>
              </a:solidFill>
              <a:latin typeface="Cabin"/>
              <a:ea typeface="Cabin"/>
              <a:cs typeface="Cabin"/>
              <a:sym typeface="Cabin"/>
            </a:endParaRPr>
          </a:p>
        </p:txBody>
      </p:sp>
      <p:sp>
        <p:nvSpPr>
          <p:cNvPr id="86" name="Google Shape;86;p17"/>
          <p:cNvSpPr txBox="1">
            <a:spLocks noGrp="1"/>
          </p:cNvSpPr>
          <p:nvPr>
            <p:ph type="body" idx="1"/>
          </p:nvPr>
        </p:nvSpPr>
        <p:spPr>
          <a:xfrm>
            <a:off x="1986550" y="825475"/>
            <a:ext cx="7640400" cy="5925600"/>
          </a:xfrm>
          <a:prstGeom prst="rect">
            <a:avLst/>
          </a:prstGeom>
          <a:noFill/>
          <a:ln>
            <a:noFill/>
          </a:ln>
        </p:spPr>
        <p:txBody>
          <a:bodyPr spcFirstLastPara="1" wrap="square" lIns="91425" tIns="45700" rIns="91425" bIns="45700" anchor="t" anchorCtr="0">
            <a:noAutofit/>
          </a:bodyPr>
          <a:lstStyle/>
          <a:p>
            <a:pPr marL="342900" lvl="0" indent="-330200" algn="l" rtl="0">
              <a:lnSpc>
                <a:spcPct val="150000"/>
              </a:lnSpc>
              <a:spcBef>
                <a:spcPts val="640"/>
              </a:spcBef>
              <a:spcAft>
                <a:spcPts val="0"/>
              </a:spcAft>
              <a:buClr>
                <a:schemeClr val="dk1"/>
              </a:buClr>
              <a:buSzPts val="1600"/>
              <a:buChar char="●"/>
            </a:pPr>
            <a:r>
              <a:rPr lang="en-US" sz="1600" b="1">
                <a:solidFill>
                  <a:schemeClr val="dk1"/>
                </a:solidFill>
              </a:rPr>
              <a:t>Welcome</a:t>
            </a:r>
            <a:endParaRPr sz="1600" b="1">
              <a:solidFill>
                <a:schemeClr val="dk1"/>
              </a:solidFill>
            </a:endParaRPr>
          </a:p>
          <a:p>
            <a:pPr marL="342900" lvl="0" indent="-330200" algn="l" rtl="0">
              <a:lnSpc>
                <a:spcPct val="150000"/>
              </a:lnSpc>
              <a:spcBef>
                <a:spcPts val="0"/>
              </a:spcBef>
              <a:spcAft>
                <a:spcPts val="0"/>
              </a:spcAft>
              <a:buClr>
                <a:schemeClr val="dk1"/>
              </a:buClr>
              <a:buSzPts val="1600"/>
              <a:buChar char="●"/>
            </a:pPr>
            <a:r>
              <a:rPr lang="en-US" sz="1600" b="1">
                <a:solidFill>
                  <a:schemeClr val="dk1"/>
                </a:solidFill>
              </a:rPr>
              <a:t>Call to Order</a:t>
            </a:r>
            <a:endParaRPr sz="1600" b="1">
              <a:solidFill>
                <a:schemeClr val="dk1"/>
              </a:solidFill>
            </a:endParaRPr>
          </a:p>
          <a:p>
            <a:pPr marL="342900" lvl="0" indent="-330200" algn="l" rtl="0">
              <a:lnSpc>
                <a:spcPct val="150000"/>
              </a:lnSpc>
              <a:spcBef>
                <a:spcPts val="0"/>
              </a:spcBef>
              <a:spcAft>
                <a:spcPts val="0"/>
              </a:spcAft>
              <a:buClr>
                <a:schemeClr val="dk1"/>
              </a:buClr>
              <a:buSzPts val="1600"/>
              <a:buChar char="●"/>
            </a:pPr>
            <a:r>
              <a:rPr lang="en-US" sz="1600" b="1">
                <a:solidFill>
                  <a:schemeClr val="dk1"/>
                </a:solidFill>
              </a:rPr>
              <a:t>Committee Roll Call</a:t>
            </a:r>
            <a:endParaRPr sz="1600" b="1">
              <a:solidFill>
                <a:schemeClr val="dk1"/>
              </a:solidFill>
            </a:endParaRPr>
          </a:p>
          <a:p>
            <a:pPr marL="342900" indent="-330200">
              <a:lnSpc>
                <a:spcPct val="150000"/>
              </a:lnSpc>
              <a:spcBef>
                <a:spcPts val="0"/>
              </a:spcBef>
              <a:buSzPts val="1600"/>
            </a:pPr>
            <a:r>
              <a:rPr lang="en-US" sz="1600" b="1">
                <a:solidFill>
                  <a:schemeClr val="dk1"/>
                </a:solidFill>
              </a:rPr>
              <a:t>Approval - Minutes from July 9th, 2024</a:t>
            </a:r>
            <a:endParaRPr sz="1600" b="1">
              <a:solidFill>
                <a:schemeClr val="dk1"/>
              </a:solidFill>
            </a:endParaRPr>
          </a:p>
          <a:p>
            <a:pPr marL="342900" indent="-330200">
              <a:lnSpc>
                <a:spcPct val="150000"/>
              </a:lnSpc>
              <a:spcBef>
                <a:spcPts val="0"/>
              </a:spcBef>
              <a:buSzPts val="1600"/>
            </a:pPr>
            <a:r>
              <a:rPr lang="en-US" sz="1600" b="1">
                <a:solidFill>
                  <a:schemeClr val="dk1"/>
                </a:solidFill>
              </a:rPr>
              <a:t>Voice Vote - Agenda for Sept 10th, 2024</a:t>
            </a:r>
            <a:endParaRPr sz="1600" b="1">
              <a:solidFill>
                <a:schemeClr val="dk1"/>
              </a:solidFill>
            </a:endParaRPr>
          </a:p>
          <a:p>
            <a:pPr marL="342900" indent="-330200">
              <a:lnSpc>
                <a:spcPct val="150000"/>
              </a:lnSpc>
              <a:spcBef>
                <a:spcPts val="0"/>
              </a:spcBef>
              <a:buSzPts val="1600"/>
            </a:pPr>
            <a:r>
              <a:rPr lang="en-US" sz="1600" b="1">
                <a:solidFill>
                  <a:schemeClr val="dk1"/>
                </a:solidFill>
              </a:rPr>
              <a:t>HMIS Team Reports:</a:t>
            </a:r>
          </a:p>
          <a:p>
            <a:pPr lvl="1">
              <a:lnSpc>
                <a:spcPct val="150000"/>
              </a:lnSpc>
              <a:spcBef>
                <a:spcPts val="0"/>
              </a:spcBef>
              <a:buSzPts val="1600"/>
            </a:pPr>
            <a:r>
              <a:rPr lang="en-US" sz="1600" b="1">
                <a:solidFill>
                  <a:schemeClr val="dk1"/>
                </a:solidFill>
              </a:rPr>
              <a:t>Voting Member Confirmations</a:t>
            </a:r>
          </a:p>
          <a:p>
            <a:pPr lvl="1">
              <a:lnSpc>
                <a:spcPct val="150000"/>
              </a:lnSpc>
              <a:spcBef>
                <a:spcPts val="0"/>
              </a:spcBef>
              <a:buSzPts val="1600"/>
            </a:pPr>
            <a:r>
              <a:rPr lang="en-US" sz="1600" b="1">
                <a:solidFill>
                  <a:schemeClr val="dk1"/>
                </a:solidFill>
              </a:rPr>
              <a:t>Officer Position Nominations and Committee Vote</a:t>
            </a:r>
          </a:p>
          <a:p>
            <a:pPr lvl="1">
              <a:lnSpc>
                <a:spcPct val="150000"/>
              </a:lnSpc>
              <a:spcBef>
                <a:spcPts val="0"/>
              </a:spcBef>
              <a:buSzPts val="1600"/>
            </a:pPr>
            <a:r>
              <a:rPr lang="en-US" sz="1600" b="1">
                <a:solidFill>
                  <a:srgbClr val="FF0000"/>
                </a:solidFill>
              </a:rPr>
              <a:t>Deceased Client Workflow – Moved to November</a:t>
            </a:r>
          </a:p>
          <a:p>
            <a:pPr lvl="1">
              <a:lnSpc>
                <a:spcPct val="150000"/>
              </a:lnSpc>
              <a:spcBef>
                <a:spcPts val="0"/>
              </a:spcBef>
              <a:buSzPts val="1600"/>
            </a:pPr>
            <a:r>
              <a:rPr lang="en-US" sz="1600" b="1">
                <a:solidFill>
                  <a:schemeClr val="dk1"/>
                </a:solidFill>
              </a:rPr>
              <a:t>Review Client Access Rights to Data</a:t>
            </a:r>
          </a:p>
          <a:p>
            <a:pPr lvl="1">
              <a:lnSpc>
                <a:spcPct val="150000"/>
              </a:lnSpc>
              <a:spcBef>
                <a:spcPts val="0"/>
              </a:spcBef>
              <a:buSzPts val="1600"/>
            </a:pPr>
            <a:r>
              <a:rPr lang="en-US" sz="1600" b="1">
                <a:solidFill>
                  <a:schemeClr val="dk1"/>
                </a:solidFill>
              </a:rPr>
              <a:t>Top 3 Data Quality Issues</a:t>
            </a:r>
          </a:p>
          <a:p>
            <a:pPr lvl="1">
              <a:lnSpc>
                <a:spcPct val="150000"/>
              </a:lnSpc>
              <a:spcBef>
                <a:spcPts val="0"/>
              </a:spcBef>
              <a:buSzPts val="1600"/>
            </a:pPr>
            <a:r>
              <a:rPr lang="en-US" sz="1600" b="1">
                <a:solidFill>
                  <a:schemeClr val="dk1"/>
                </a:solidFill>
              </a:rPr>
              <a:t>Review HSN Enrollment Summary Dashboard </a:t>
            </a:r>
          </a:p>
          <a:p>
            <a:pPr lvl="1">
              <a:lnSpc>
                <a:spcPct val="150000"/>
              </a:lnSpc>
              <a:spcBef>
                <a:spcPts val="0"/>
              </a:spcBef>
              <a:buSzPts val="1600"/>
            </a:pPr>
            <a:r>
              <a:rPr lang="en-US" sz="1600" b="1">
                <a:solidFill>
                  <a:schemeClr val="dk1"/>
                </a:solidFill>
              </a:rPr>
              <a:t>Christian Service Center Breakfast Gala – Oct 11th</a:t>
            </a:r>
          </a:p>
          <a:p>
            <a:pPr lvl="1">
              <a:lnSpc>
                <a:spcPct val="150000"/>
              </a:lnSpc>
              <a:spcBef>
                <a:spcPts val="0"/>
              </a:spcBef>
              <a:buSzPts val="1600"/>
            </a:pPr>
            <a:r>
              <a:rPr lang="en-US" sz="1600" b="1">
                <a:solidFill>
                  <a:schemeClr val="dk1"/>
                </a:solidFill>
              </a:rPr>
              <a:t>HMIS Agency Liaison Partner Event</a:t>
            </a:r>
          </a:p>
          <a:p>
            <a:pPr lvl="1">
              <a:lnSpc>
                <a:spcPct val="150000"/>
              </a:lnSpc>
              <a:spcBef>
                <a:spcPts val="0"/>
              </a:spcBef>
              <a:buSzPts val="1600"/>
            </a:pPr>
            <a:r>
              <a:rPr lang="en-US" sz="1600" b="1">
                <a:solidFill>
                  <a:schemeClr val="dk1"/>
                </a:solidFill>
              </a:rPr>
              <a:t>Release of Information Reminders</a:t>
            </a:r>
          </a:p>
          <a:p>
            <a:pPr marL="342900" indent="-330200">
              <a:lnSpc>
                <a:spcPct val="150000"/>
              </a:lnSpc>
              <a:spcBef>
                <a:spcPts val="0"/>
              </a:spcBef>
              <a:buSzPts val="1600"/>
            </a:pPr>
            <a:r>
              <a:rPr lang="en-US" sz="1600" b="1">
                <a:solidFill>
                  <a:schemeClr val="dk1"/>
                </a:solidFill>
              </a:rPr>
              <a:t>COMMITTEE VOTE - All motions before committee</a:t>
            </a:r>
            <a:endParaRPr sz="1600" b="1">
              <a:solidFill>
                <a:schemeClr val="dk1"/>
              </a:solidFill>
            </a:endParaRPr>
          </a:p>
          <a:p>
            <a:pPr marL="342900" lvl="0" indent="0" algn="l" rtl="0">
              <a:lnSpc>
                <a:spcPct val="150000"/>
              </a:lnSpc>
              <a:spcBef>
                <a:spcPts val="640"/>
              </a:spcBef>
              <a:spcAft>
                <a:spcPts val="0"/>
              </a:spcAft>
              <a:buNone/>
            </a:pPr>
            <a:endParaRPr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15244" y="274650"/>
            <a:ext cx="9471581" cy="1143000"/>
          </a:xfrm>
          <a:prstGeom prst="rect">
            <a:avLst/>
          </a:prstGeom>
          <a:noFill/>
          <a:ln>
            <a:noFill/>
          </a:ln>
        </p:spPr>
        <p:txBody>
          <a:bodyPr spcFirstLastPara="1" wrap="square" lIns="91425" tIns="45700" rIns="91425" bIns="45700" anchor="ctr" anchorCtr="0">
            <a:noAutofit/>
          </a:bodyPr>
          <a:lstStyle/>
          <a:p>
            <a:pPr>
              <a:buSzPts val="3959"/>
              <a:buNone/>
            </a:pPr>
            <a:r>
              <a:rPr lang="en-US" sz="3600" b="1">
                <a:solidFill>
                  <a:srgbClr val="002060"/>
                </a:solidFill>
                <a:latin typeface="Cabin"/>
                <a:sym typeface="Cabin"/>
              </a:rPr>
              <a:t>Reminder: Release of Information Policy</a:t>
            </a:r>
            <a:endParaRPr sz="2400" b="1"/>
          </a:p>
        </p:txBody>
      </p:sp>
      <p:sp>
        <p:nvSpPr>
          <p:cNvPr id="321" name="Google Shape;321;p45"/>
          <p:cNvSpPr txBox="1">
            <a:spLocks noGrp="1"/>
          </p:cNvSpPr>
          <p:nvPr>
            <p:ph type="body" idx="1"/>
          </p:nvPr>
        </p:nvSpPr>
        <p:spPr>
          <a:xfrm>
            <a:off x="599294" y="1416557"/>
            <a:ext cx="10878331" cy="5423483"/>
          </a:xfrm>
          <a:prstGeom prst="rect">
            <a:avLst/>
          </a:prstGeom>
          <a:noFill/>
          <a:ln>
            <a:noFill/>
          </a:ln>
        </p:spPr>
        <p:txBody>
          <a:bodyPr spcFirstLastPara="1" wrap="square" lIns="91425" tIns="45700" rIns="91425" bIns="45700" anchor="t" anchorCtr="0">
            <a:noAutofit/>
          </a:bodyPr>
          <a:lstStyle/>
          <a:p>
            <a:pPr marL="285750" indent="-285750">
              <a:lnSpc>
                <a:spcPct val="114999"/>
              </a:lnSpc>
            </a:pPr>
            <a:r>
              <a:rPr lang="en-US" sz="1800" b="1"/>
              <a:t>Partner Agencies participating in HMIS must post the HMIS Privacy Notice in visible locations. </a:t>
            </a:r>
            <a:endParaRPr lang="en-US" b="1"/>
          </a:p>
          <a:p>
            <a:pPr lvl="1">
              <a:lnSpc>
                <a:spcPct val="114999"/>
              </a:lnSpc>
            </a:pPr>
            <a:r>
              <a:rPr lang="en-US" sz="1800"/>
              <a:t>This notice informs clients that their personal information will be shared electronically with other Partner Agencies using HMIS to facilitate appropriate client services.</a:t>
            </a:r>
            <a:r>
              <a:rPr lang="en-US" sz="1800" b="1"/>
              <a:t> </a:t>
            </a:r>
            <a:endParaRPr lang="en-US"/>
          </a:p>
          <a:p>
            <a:pPr lvl="1">
              <a:lnSpc>
                <a:spcPct val="114999"/>
              </a:lnSpc>
            </a:pPr>
            <a:r>
              <a:rPr lang="en-US" sz="1800"/>
              <a:t>By continuing to engage with services, clients are considered to have provided implied consent for the sharing of their data among all Partner Agencies, </a:t>
            </a:r>
            <a:r>
              <a:rPr lang="en-US" sz="1800" i="1"/>
              <a:t>unless they explicitly opt-out.</a:t>
            </a:r>
            <a:endParaRPr lang="en-US" i="1"/>
          </a:p>
          <a:p>
            <a:pPr lvl="1">
              <a:lnSpc>
                <a:spcPct val="114999"/>
              </a:lnSpc>
            </a:pPr>
            <a:r>
              <a:rPr lang="en-US" sz="1800" b="1"/>
              <a:t>Once a Partner Agency has recorded a client's implied consent, additional consent collection is not required unless the client explicitly revokes consent.</a:t>
            </a:r>
            <a:endParaRPr lang="en-US" sz="1800" b="1" i="1"/>
          </a:p>
          <a:p>
            <a:pPr marL="571500" lvl="1" indent="0">
              <a:lnSpc>
                <a:spcPct val="114999"/>
              </a:lnSpc>
              <a:buNone/>
            </a:pPr>
            <a:endParaRPr lang="en-US" sz="1800" b="1"/>
          </a:p>
          <a:p>
            <a:pPr marL="285750" indent="-285750">
              <a:lnSpc>
                <a:spcPct val="114999"/>
              </a:lnSpc>
            </a:pPr>
            <a:r>
              <a:rPr lang="en-US" sz="1800" b="1"/>
              <a:t>If a client chooses not to allow their data to be shared:</a:t>
            </a:r>
          </a:p>
          <a:p>
            <a:pPr lvl="1">
              <a:lnSpc>
                <a:spcPct val="114999"/>
              </a:lnSpc>
            </a:pPr>
            <a:r>
              <a:rPr lang="en-US" sz="1800"/>
              <a:t>Their record must be marked as </a:t>
            </a:r>
            <a:r>
              <a:rPr lang="en-US" sz="1800" b="1">
                <a:solidFill>
                  <a:srgbClr val="FF0000"/>
                </a:solidFill>
              </a:rPr>
              <a:t>RESTRICTED</a:t>
            </a:r>
            <a:r>
              <a:rPr lang="en-US" sz="1800"/>
              <a:t>, limiting access to the agency that originally entered the data. </a:t>
            </a:r>
            <a:endParaRPr lang="en-US"/>
          </a:p>
          <a:p>
            <a:pPr lvl="1">
              <a:lnSpc>
                <a:spcPct val="114999"/>
              </a:lnSpc>
            </a:pPr>
            <a:r>
              <a:rPr lang="en-US" sz="1800"/>
              <a:t>The client's decision regarding data sharing is recorded in the "Information Release and Security" section of the HMIS software and is visible on the client dashboard.</a:t>
            </a:r>
            <a:endParaRPr lang="en-US"/>
          </a:p>
          <a:p>
            <a:pPr marL="285750" indent="-285750">
              <a:lnSpc>
                <a:spcPct val="114999"/>
              </a:lnSpc>
            </a:pPr>
            <a:endParaRPr lang="en-US" sz="1800" b="1"/>
          </a:p>
          <a:p>
            <a:pPr marL="0" indent="0" algn="ctr">
              <a:lnSpc>
                <a:spcPct val="114999"/>
              </a:lnSpc>
              <a:buNone/>
            </a:pPr>
            <a:r>
              <a:rPr lang="en-US" sz="1800">
                <a:hlinkClick r:id="rId4"/>
              </a:rPr>
              <a:t>Review Full HMIS Policies and Procedures Here</a:t>
            </a:r>
            <a:endParaRPr lang="en-US"/>
          </a:p>
          <a:p>
            <a:pPr marL="0" indent="0" algn="ctr">
              <a:lnSpc>
                <a:spcPct val="114999"/>
              </a:lnSpc>
              <a:buNone/>
            </a:pPr>
            <a:endParaRPr lang="en-US" sz="1800"/>
          </a:p>
          <a:p>
            <a:pPr marL="0" indent="0">
              <a:lnSpc>
                <a:spcPct val="114999"/>
              </a:lnSpc>
              <a:spcBef>
                <a:spcPts val="0"/>
              </a:spcBef>
              <a:buNone/>
            </a:pPr>
            <a:endParaRPr lang="en-US" sz="1600"/>
          </a:p>
        </p:txBody>
      </p:sp>
    </p:spTree>
    <p:extLst>
      <p:ext uri="{BB962C8B-B14F-4D97-AF65-F5344CB8AC3E}">
        <p14:creationId xmlns:p14="http://schemas.microsoft.com/office/powerpoint/2010/main" val="653834583"/>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6"/>
          <p:cNvSpPr txBox="1">
            <a:spLocks noGrp="1"/>
          </p:cNvSpPr>
          <p:nvPr>
            <p:ph type="ctrTitle"/>
          </p:nvPr>
        </p:nvSpPr>
        <p:spPr>
          <a:xfrm>
            <a:off x="2209800" y="2130425"/>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Committee Roll-Call Vote</a:t>
            </a:r>
            <a:endParaRPr/>
          </a:p>
          <a:p>
            <a:pPr marL="0" lvl="0" indent="0" algn="ctr" rtl="0">
              <a:spcBef>
                <a:spcPts val="0"/>
              </a:spcBef>
              <a:spcAft>
                <a:spcPts val="0"/>
              </a:spcAft>
              <a:buNone/>
            </a:pPr>
            <a:r>
              <a:rPr lang="en-US"/>
              <a:t>HMIS Committee Officers</a:t>
            </a:r>
            <a:endParaRPr/>
          </a:p>
        </p:txBody>
      </p:sp>
      <p:sp>
        <p:nvSpPr>
          <p:cNvPr id="328" name="Google Shape;328;p46"/>
          <p:cNvSpPr txBox="1">
            <a:spLocks noGrp="1"/>
          </p:cNvSpPr>
          <p:nvPr>
            <p:ph type="subTitle" idx="1"/>
          </p:nvPr>
        </p:nvSpPr>
        <p:spPr>
          <a:xfrm>
            <a:off x="2895600" y="3886200"/>
            <a:ext cx="6400800" cy="1752900"/>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ctrTitle"/>
          </p:nvPr>
        </p:nvSpPr>
        <p:spPr>
          <a:xfrm>
            <a:off x="2209800" y="2130425"/>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Committee Roll-Call Vote</a:t>
            </a:r>
            <a:endParaRPr/>
          </a:p>
          <a:p>
            <a:pPr marL="0" lvl="0" indent="0" algn="ctr" rtl="0">
              <a:spcBef>
                <a:spcPts val="0"/>
              </a:spcBef>
              <a:spcAft>
                <a:spcPts val="0"/>
              </a:spcAft>
              <a:buNone/>
            </a:pPr>
            <a:r>
              <a:rPr lang="en-US"/>
              <a:t>Any other motion before committee</a:t>
            </a:r>
            <a:endParaRPr/>
          </a:p>
        </p:txBody>
      </p:sp>
      <p:sp>
        <p:nvSpPr>
          <p:cNvPr id="334" name="Google Shape;334;p47"/>
          <p:cNvSpPr txBox="1">
            <a:spLocks noGrp="1"/>
          </p:cNvSpPr>
          <p:nvPr>
            <p:ph type="subTitle" idx="1"/>
          </p:nvPr>
        </p:nvSpPr>
        <p:spPr>
          <a:xfrm>
            <a:off x="2895600" y="3886200"/>
            <a:ext cx="6400800" cy="1752900"/>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p48"/>
          <p:cNvSpPr txBox="1">
            <a:spLocks noGrp="1"/>
          </p:cNvSpPr>
          <p:nvPr>
            <p:ph type="body" idx="1"/>
          </p:nvPr>
        </p:nvSpPr>
        <p:spPr>
          <a:xfrm>
            <a:off x="4243576" y="1715192"/>
            <a:ext cx="7524300" cy="3429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40"/>
              </a:spcBef>
              <a:spcAft>
                <a:spcPts val="0"/>
              </a:spcAft>
              <a:buNone/>
            </a:pPr>
            <a:endParaRPr sz="3600"/>
          </a:p>
          <a:p>
            <a:pPr marL="342900" lvl="0" indent="0" algn="ctr" rtl="0">
              <a:lnSpc>
                <a:spcPct val="90000"/>
              </a:lnSpc>
              <a:spcBef>
                <a:spcPts val="640"/>
              </a:spcBef>
              <a:spcAft>
                <a:spcPts val="0"/>
              </a:spcAft>
              <a:buNone/>
            </a:pPr>
            <a:r>
              <a:rPr lang="en-US" sz="3500"/>
              <a:t>Next meeting date:</a:t>
            </a:r>
            <a:endParaRPr sz="3500"/>
          </a:p>
          <a:p>
            <a:pPr marL="342900" lvl="0" indent="0" algn="ctr" rtl="0">
              <a:lnSpc>
                <a:spcPct val="90000"/>
              </a:lnSpc>
              <a:spcBef>
                <a:spcPts val="640"/>
              </a:spcBef>
              <a:spcAft>
                <a:spcPts val="0"/>
              </a:spcAft>
              <a:buNone/>
            </a:pPr>
            <a:endParaRPr sz="3500"/>
          </a:p>
          <a:p>
            <a:pPr marL="800100" indent="0" algn="ctr">
              <a:lnSpc>
                <a:spcPct val="90000"/>
              </a:lnSpc>
              <a:spcBef>
                <a:spcPts val="640"/>
              </a:spcBef>
              <a:buNone/>
            </a:pPr>
            <a:r>
              <a:rPr lang="en-US" sz="3500" b="1"/>
              <a:t>Tuesday, November 12th, 2024</a:t>
            </a:r>
            <a:endParaRPr sz="3500" b="1"/>
          </a:p>
          <a:p>
            <a:pPr marL="800100" lvl="0" indent="0" algn="ctr" rtl="0">
              <a:lnSpc>
                <a:spcPct val="90000"/>
              </a:lnSpc>
              <a:spcBef>
                <a:spcPts val="640"/>
              </a:spcBef>
              <a:spcAft>
                <a:spcPts val="0"/>
              </a:spcAft>
              <a:buNone/>
            </a:pPr>
            <a:r>
              <a:rPr lang="en-US" sz="3500" b="1"/>
              <a:t>10:30 am to 12:00 pm</a:t>
            </a:r>
            <a:endParaRPr sz="3500" b="1"/>
          </a:p>
          <a:p>
            <a:pPr marL="800100" lvl="0" indent="0" algn="ctr" rtl="0">
              <a:lnSpc>
                <a:spcPct val="90000"/>
              </a:lnSpc>
              <a:spcBef>
                <a:spcPts val="640"/>
              </a:spcBef>
              <a:spcAft>
                <a:spcPts val="0"/>
              </a:spcAft>
              <a:buNone/>
            </a:pPr>
            <a:endParaRPr sz="3500" b="1">
              <a:solidFill>
                <a:srgbClr val="FF0000"/>
              </a:solidFill>
            </a:endParaRPr>
          </a:p>
          <a:p>
            <a:pPr marL="342900" lvl="0" indent="0" algn="ctr" rtl="0">
              <a:lnSpc>
                <a:spcPct val="90000"/>
              </a:lnSpc>
              <a:spcBef>
                <a:spcPts val="640"/>
              </a:spcBef>
              <a:spcAft>
                <a:spcPts val="0"/>
              </a:spcAft>
              <a:buNone/>
            </a:pPr>
            <a:endParaRPr sz="1300"/>
          </a:p>
        </p:txBody>
      </p:sp>
      <p:sp>
        <p:nvSpPr>
          <p:cNvPr id="341" name="Google Shape;341;p48"/>
          <p:cNvSpPr txBox="1"/>
          <p:nvPr/>
        </p:nvSpPr>
        <p:spPr>
          <a:xfrm>
            <a:off x="4947781" y="5424189"/>
            <a:ext cx="6617918" cy="1061799"/>
          </a:xfrm>
          <a:prstGeom prst="rect">
            <a:avLst/>
          </a:prstGeom>
          <a:noFill/>
          <a:ln>
            <a:noFill/>
          </a:ln>
        </p:spPr>
        <p:txBody>
          <a:bodyPr spcFirstLastPara="1" wrap="square" lIns="91425" tIns="91425" rIns="91425" bIns="91425" anchor="t" anchorCtr="0">
            <a:spAutoFit/>
          </a:bodyPr>
          <a:lstStyle/>
          <a:p>
            <a:pPr marL="0" lvl="0" indent="0" algn="ctr" rtl="0">
              <a:spcBef>
                <a:spcPts val="640"/>
              </a:spcBef>
              <a:spcAft>
                <a:spcPts val="0"/>
              </a:spcAft>
              <a:buNone/>
            </a:pPr>
            <a:r>
              <a:rPr lang="en-US" sz="1400" b="1">
                <a:solidFill>
                  <a:schemeClr val="dk1"/>
                </a:solidFill>
              </a:rPr>
              <a:t>HMIS Guides, Documents, Training, Acronyms &amp; More</a:t>
            </a:r>
            <a:endParaRPr sz="1400" b="1">
              <a:solidFill>
                <a:schemeClr val="dk1"/>
              </a:solidFill>
            </a:endParaRPr>
          </a:p>
          <a:p>
            <a:pPr marL="457200" lvl="0" indent="0" algn="ctr" rtl="0">
              <a:spcBef>
                <a:spcPts val="640"/>
              </a:spcBef>
              <a:spcAft>
                <a:spcPts val="0"/>
              </a:spcAft>
              <a:buNone/>
            </a:pPr>
            <a:r>
              <a:rPr lang="en-US" sz="1400" b="1" u="sng">
                <a:solidFill>
                  <a:schemeClr val="hlink"/>
                </a:solidFill>
                <a:hlinkClick r:id="rId3"/>
              </a:rPr>
              <a:t>hmiscfl.org</a:t>
            </a:r>
            <a:endParaRPr sz="500"/>
          </a:p>
          <a:p>
            <a:pPr marL="457200" marR="0" lvl="0" indent="0" algn="ctr" rtl="0">
              <a:lnSpc>
                <a:spcPct val="100000"/>
              </a:lnSpc>
              <a:spcBef>
                <a:spcPts val="640"/>
              </a:spcBef>
              <a:spcAft>
                <a:spcPts val="0"/>
              </a:spcAft>
              <a:buNone/>
            </a:pPr>
            <a:r>
              <a:rPr lang="en-US" sz="1400" b="1" u="sng">
                <a:solidFill>
                  <a:schemeClr val="hlink"/>
                </a:solidFill>
              </a:rPr>
              <a:t>https://www.hmiscfl.org/training/datadefinitions/</a:t>
            </a:r>
            <a:endParaRPr sz="1400" b="1" u="sng">
              <a:solidFill>
                <a:schemeClr val="hlink"/>
              </a:solidFill>
            </a:endParaRPr>
          </a:p>
        </p:txBody>
      </p:sp>
      <p:pic>
        <p:nvPicPr>
          <p:cNvPr id="2" name="Picture 1" descr="OpenApply on X: &quot;&quot;This has been an enriching experience. I found the  sessions informative and meeting colleagues from around the globe very  exciting!&quot; - Praline from Barcelona That's a wrap for our">
            <a:extLst>
              <a:ext uri="{FF2B5EF4-FFF2-40B4-BE49-F238E27FC236}">
                <a16:creationId xmlns:a16="http://schemas.microsoft.com/office/drawing/2014/main" id="{DDE9C204-7283-F8EA-6DB4-C96BC12CDF9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75" y="2041612"/>
            <a:ext cx="4956130" cy="2795651"/>
          </a:xfrm>
          <a:prstGeom prst="rect">
            <a:avLst/>
          </a:prstGeom>
        </p:spPr>
      </p:pic>
      <p:sp>
        <p:nvSpPr>
          <p:cNvPr id="5" name="TextBox 4">
            <a:extLst>
              <a:ext uri="{FF2B5EF4-FFF2-40B4-BE49-F238E27FC236}">
                <a16:creationId xmlns:a16="http://schemas.microsoft.com/office/drawing/2014/main" id="{365C5F20-D92D-F44F-E7A3-89477FB35898}"/>
              </a:ext>
            </a:extLst>
          </p:cNvPr>
          <p:cNvSpPr txBox="1"/>
          <p:nvPr/>
        </p:nvSpPr>
        <p:spPr>
          <a:xfrm>
            <a:off x="5356141" y="511233"/>
            <a:ext cx="52789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t>Thank you for attending!</a:t>
            </a:r>
            <a:endParaRPr lang="en-US" sz="3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9"/>
          <p:cNvSpPr txBox="1">
            <a:spLocks noGrp="1"/>
          </p:cNvSpPr>
          <p:nvPr>
            <p:ph type="title"/>
          </p:nvPr>
        </p:nvSpPr>
        <p:spPr>
          <a:xfrm>
            <a:off x="1981200" y="274638"/>
            <a:ext cx="8229600" cy="1143000"/>
          </a:xfrm>
          <a:prstGeom prst="rect">
            <a:avLst/>
          </a:prstGeom>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HSN HMIS Team</a:t>
            </a:r>
            <a:r>
              <a:rPr lang="en-US" sz="3959" b="1"/>
              <a:t>	</a:t>
            </a:r>
            <a:endParaRPr sz="3959" b="1"/>
          </a:p>
        </p:txBody>
      </p:sp>
      <p:sp>
        <p:nvSpPr>
          <p:cNvPr id="347" name="Google Shape;347;p49"/>
          <p:cNvSpPr txBox="1">
            <a:spLocks noGrp="1"/>
          </p:cNvSpPr>
          <p:nvPr>
            <p:ph type="body" idx="1"/>
          </p:nvPr>
        </p:nvSpPr>
        <p:spPr>
          <a:xfrm>
            <a:off x="1981200" y="1694145"/>
            <a:ext cx="4115273" cy="3085609"/>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000" b="1"/>
              <a:t>Angel Jones</a:t>
            </a:r>
          </a:p>
          <a:p>
            <a:pPr marL="0" lvl="0" indent="0" algn="l" rtl="0">
              <a:spcBef>
                <a:spcPts val="360"/>
              </a:spcBef>
              <a:spcAft>
                <a:spcPts val="0"/>
              </a:spcAft>
              <a:buNone/>
            </a:pPr>
            <a:r>
              <a:rPr lang="en-US" sz="2000"/>
              <a:t>HMIS Operations Manager</a:t>
            </a:r>
            <a:endParaRPr sz="2000"/>
          </a:p>
          <a:p>
            <a:pPr marL="0" lvl="0" indent="0" algn="l" rtl="0">
              <a:spcBef>
                <a:spcPts val="360"/>
              </a:spcBef>
              <a:spcAft>
                <a:spcPts val="0"/>
              </a:spcAft>
              <a:buNone/>
            </a:pPr>
            <a:endParaRPr sz="2000"/>
          </a:p>
          <a:p>
            <a:pPr marL="0" lvl="0" indent="0" algn="l" rtl="0">
              <a:spcBef>
                <a:spcPts val="360"/>
              </a:spcBef>
              <a:spcAft>
                <a:spcPts val="0"/>
              </a:spcAft>
              <a:buClr>
                <a:schemeClr val="dk1"/>
              </a:buClr>
              <a:buSzPts val="1100"/>
              <a:buFont typeface="Arial"/>
              <a:buNone/>
            </a:pPr>
            <a:r>
              <a:rPr lang="en-US" sz="2000" b="1">
                <a:solidFill>
                  <a:schemeClr val="dk1"/>
                </a:solidFill>
              </a:rPr>
              <a:t>Agustin “Tino” Paz</a:t>
            </a:r>
            <a:endParaRPr sz="2000" b="1">
              <a:solidFill>
                <a:schemeClr val="dk1"/>
              </a:solidFill>
            </a:endParaRPr>
          </a:p>
          <a:p>
            <a:pPr marL="0" lvl="0" indent="0" algn="l" rtl="0">
              <a:spcBef>
                <a:spcPts val="360"/>
              </a:spcBef>
              <a:spcAft>
                <a:spcPts val="0"/>
              </a:spcAft>
              <a:buClr>
                <a:schemeClr val="dk1"/>
              </a:buClr>
              <a:buSzPts val="1100"/>
              <a:buFont typeface="Arial"/>
              <a:buNone/>
            </a:pPr>
            <a:r>
              <a:rPr lang="en-US" sz="2000">
                <a:solidFill>
                  <a:schemeClr val="dk1"/>
                </a:solidFill>
              </a:rPr>
              <a:t>HMIS Senior Data Analyst</a:t>
            </a:r>
            <a:endParaRPr sz="2000">
              <a:solidFill>
                <a:schemeClr val="dk1"/>
              </a:solidFill>
            </a:endParaRPr>
          </a:p>
          <a:p>
            <a:pPr marL="0" lvl="0" indent="0" algn="l" rtl="0">
              <a:spcBef>
                <a:spcPts val="360"/>
              </a:spcBef>
              <a:spcAft>
                <a:spcPts val="0"/>
              </a:spcAft>
              <a:buNone/>
            </a:pPr>
            <a:endParaRPr sz="2000"/>
          </a:p>
          <a:p>
            <a:pPr marL="0" lvl="0" indent="0" algn="l" rtl="0">
              <a:spcBef>
                <a:spcPts val="360"/>
              </a:spcBef>
              <a:spcAft>
                <a:spcPts val="0"/>
              </a:spcAft>
              <a:buNone/>
            </a:pPr>
            <a:r>
              <a:rPr lang="en-US" sz="2000" b="1">
                <a:solidFill>
                  <a:schemeClr val="dk1"/>
                </a:solidFill>
              </a:rPr>
              <a:t>Ashley </a:t>
            </a:r>
            <a:r>
              <a:rPr lang="en-US" sz="2000" b="1" err="1">
                <a:solidFill>
                  <a:schemeClr val="dk1"/>
                </a:solidFill>
              </a:rPr>
              <a:t>Brozenske</a:t>
            </a:r>
            <a:endParaRPr sz="2000" b="1">
              <a:solidFill>
                <a:schemeClr val="dk1"/>
              </a:solidFill>
            </a:endParaRPr>
          </a:p>
          <a:p>
            <a:pPr marL="0" lvl="0" indent="0" algn="l" rtl="0">
              <a:spcBef>
                <a:spcPts val="360"/>
              </a:spcBef>
              <a:spcAft>
                <a:spcPts val="0"/>
              </a:spcAft>
              <a:buNone/>
            </a:pPr>
            <a:r>
              <a:rPr lang="en-US" sz="2000">
                <a:solidFill>
                  <a:schemeClr val="dk1"/>
                </a:solidFill>
              </a:rPr>
              <a:t>HMIS Data Analyst I</a:t>
            </a:r>
            <a:endParaRPr sz="2000" b="1">
              <a:solidFill>
                <a:schemeClr val="dk1"/>
              </a:solidFill>
            </a:endParaRPr>
          </a:p>
          <a:p>
            <a:pPr marL="0" lvl="0" indent="0" algn="l" rtl="0">
              <a:spcBef>
                <a:spcPts val="360"/>
              </a:spcBef>
              <a:spcAft>
                <a:spcPts val="0"/>
              </a:spcAft>
              <a:buNone/>
            </a:pPr>
            <a:endParaRPr sz="2200" b="1">
              <a:solidFill>
                <a:schemeClr val="dk1"/>
              </a:solidFill>
            </a:endParaRPr>
          </a:p>
          <a:p>
            <a:pPr marL="0" lvl="0" indent="0" algn="l" rtl="0">
              <a:spcBef>
                <a:spcPts val="360"/>
              </a:spcBef>
              <a:spcAft>
                <a:spcPts val="0"/>
              </a:spcAft>
              <a:buClr>
                <a:schemeClr val="dk1"/>
              </a:buClr>
              <a:buSzPts val="1100"/>
              <a:buFont typeface="Arial"/>
              <a:buNone/>
            </a:pPr>
            <a:endParaRPr lang="en-US" sz="2200" b="1">
              <a:solidFill>
                <a:schemeClr val="dk1"/>
              </a:solidFill>
            </a:endParaRPr>
          </a:p>
          <a:p>
            <a:pPr marL="0" lvl="0" indent="0" algn="l" rtl="0">
              <a:spcBef>
                <a:spcPts val="360"/>
              </a:spcBef>
              <a:spcAft>
                <a:spcPts val="0"/>
              </a:spcAft>
              <a:buNone/>
            </a:pPr>
            <a:endParaRPr sz="2400"/>
          </a:p>
          <a:p>
            <a:pPr marL="0" lvl="0" indent="0" algn="l" rtl="0">
              <a:spcBef>
                <a:spcPts val="360"/>
              </a:spcBef>
              <a:spcAft>
                <a:spcPts val="0"/>
              </a:spcAft>
              <a:buNone/>
            </a:pPr>
            <a:endParaRPr sz="2400"/>
          </a:p>
        </p:txBody>
      </p:sp>
      <p:sp>
        <p:nvSpPr>
          <p:cNvPr id="348" name="Google Shape;348;p49"/>
          <p:cNvSpPr txBox="1">
            <a:spLocks noGrp="1"/>
          </p:cNvSpPr>
          <p:nvPr>
            <p:ph type="body" idx="1"/>
          </p:nvPr>
        </p:nvSpPr>
        <p:spPr>
          <a:xfrm>
            <a:off x="6475341" y="1287049"/>
            <a:ext cx="4693800" cy="3471826"/>
          </a:xfrm>
          <a:prstGeom prst="rect">
            <a:avLst/>
          </a:prstGeom>
        </p:spPr>
        <p:txBody>
          <a:bodyPr spcFirstLastPara="1" wrap="square" lIns="91425" tIns="45700" rIns="91425" bIns="45700" anchor="t" anchorCtr="0">
            <a:noAutofit/>
          </a:bodyPr>
          <a:lstStyle/>
          <a:p>
            <a:pPr marL="0" indent="0">
              <a:buNone/>
            </a:pPr>
            <a:endParaRPr lang="en-US" sz="2200" b="1"/>
          </a:p>
          <a:p>
            <a:pPr marL="0" indent="0">
              <a:buNone/>
            </a:pPr>
            <a:r>
              <a:rPr lang="en-US" sz="2000" b="1">
                <a:solidFill>
                  <a:schemeClr val="dk1"/>
                </a:solidFill>
              </a:rPr>
              <a:t>Brittney Behr</a:t>
            </a:r>
            <a:endParaRPr lang="en-US" sz="2000">
              <a:solidFill>
                <a:schemeClr val="dk1"/>
              </a:solidFill>
            </a:endParaRPr>
          </a:p>
          <a:p>
            <a:pPr marL="0" indent="0">
              <a:buNone/>
            </a:pPr>
            <a:r>
              <a:rPr lang="en-US" sz="2000">
                <a:solidFill>
                  <a:schemeClr val="dk1"/>
                </a:solidFill>
              </a:rPr>
              <a:t>HMIS Project Coordinator</a:t>
            </a:r>
          </a:p>
          <a:p>
            <a:pPr marL="0" indent="0">
              <a:buNone/>
            </a:pPr>
            <a:endParaRPr lang="en-US" sz="2000" b="1"/>
          </a:p>
          <a:p>
            <a:pPr marL="0" lvl="0" indent="0" algn="l">
              <a:spcBef>
                <a:spcPts val="360"/>
              </a:spcBef>
              <a:spcAft>
                <a:spcPts val="0"/>
              </a:spcAft>
              <a:buNone/>
            </a:pPr>
            <a:r>
              <a:rPr lang="en-US" sz="2000" b="1"/>
              <a:t>Racquel McGlashen</a:t>
            </a:r>
            <a:endParaRPr sz="2000"/>
          </a:p>
          <a:p>
            <a:pPr marL="0" lvl="0" indent="0" algn="l" rtl="0">
              <a:spcBef>
                <a:spcPts val="360"/>
              </a:spcBef>
              <a:spcAft>
                <a:spcPts val="0"/>
              </a:spcAft>
              <a:buNone/>
            </a:pPr>
            <a:r>
              <a:rPr lang="en-US" sz="2000"/>
              <a:t>HMIS Partner Success Specialist</a:t>
            </a:r>
            <a:endParaRPr sz="2000"/>
          </a:p>
          <a:p>
            <a:pPr marL="0" lvl="0" indent="0" algn="l" rtl="0">
              <a:spcBef>
                <a:spcPts val="360"/>
              </a:spcBef>
              <a:spcAft>
                <a:spcPts val="0"/>
              </a:spcAft>
              <a:buSzPts val="1100"/>
              <a:buNone/>
            </a:pPr>
            <a:endParaRPr lang="en-US" sz="2000"/>
          </a:p>
          <a:p>
            <a:pPr marL="0" lvl="0" indent="0" algn="l" rtl="0">
              <a:spcBef>
                <a:spcPts val="360"/>
              </a:spcBef>
              <a:spcAft>
                <a:spcPts val="0"/>
              </a:spcAft>
              <a:buNone/>
            </a:pPr>
            <a:r>
              <a:rPr lang="en-US" sz="2000" b="1"/>
              <a:t>Tim Reed</a:t>
            </a:r>
            <a:endParaRPr sz="2000" b="1"/>
          </a:p>
          <a:p>
            <a:pPr marL="0" lvl="0" indent="0" algn="l" rtl="0">
              <a:spcBef>
                <a:spcPts val="360"/>
              </a:spcBef>
              <a:spcAft>
                <a:spcPts val="0"/>
              </a:spcAft>
              <a:buNone/>
            </a:pPr>
            <a:r>
              <a:rPr lang="en-US" sz="2000"/>
              <a:t>HMIS Partner Success Specialist</a:t>
            </a:r>
            <a:endParaRPr sz="2000"/>
          </a:p>
          <a:p>
            <a:pPr marL="0" lvl="0" indent="0" algn="l" rtl="0">
              <a:spcBef>
                <a:spcPts val="360"/>
              </a:spcBef>
              <a:spcAft>
                <a:spcPts val="0"/>
              </a:spcAft>
              <a:buNone/>
            </a:pPr>
            <a:endParaRPr sz="2400"/>
          </a:p>
        </p:txBody>
      </p:sp>
      <p:pic>
        <p:nvPicPr>
          <p:cNvPr id="2" name="Picture 1" descr="Team PNG Transparent Images - PNG All">
            <a:extLst>
              <a:ext uri="{FF2B5EF4-FFF2-40B4-BE49-F238E27FC236}">
                <a16:creationId xmlns:a16="http://schemas.microsoft.com/office/drawing/2014/main" id="{C8464DC9-3D62-99F7-A131-1A223FBB7D92}"/>
              </a:ext>
            </a:extLst>
          </p:cNvPr>
          <p:cNvPicPr>
            <a:picLocks noChangeAspect="1"/>
          </p:cNvPicPr>
          <p:nvPr/>
        </p:nvPicPr>
        <p:blipFill>
          <a:blip r:embed="rId3"/>
          <a:stretch>
            <a:fillRect/>
          </a:stretch>
        </p:blipFill>
        <p:spPr>
          <a:xfrm>
            <a:off x="3784948" y="4884201"/>
            <a:ext cx="3974926" cy="15363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ctrTitle"/>
          </p:nvPr>
        </p:nvSpPr>
        <p:spPr>
          <a:xfrm>
            <a:off x="1166812" y="841118"/>
            <a:ext cx="8046244" cy="1470000"/>
          </a:xfrm>
          <a:prstGeom prst="rect">
            <a:avLst/>
          </a:prstGeom>
        </p:spPr>
        <p:txBody>
          <a:bodyPr spcFirstLastPara="1" wrap="square" lIns="91425" tIns="91425" rIns="91425" bIns="91425" anchor="ctr" anchorCtr="0">
            <a:noAutofit/>
          </a:bodyPr>
          <a:lstStyle/>
          <a:p>
            <a:r>
              <a:rPr lang="en-US" b="1"/>
              <a:t>HMIS Team Reports</a:t>
            </a:r>
          </a:p>
        </p:txBody>
      </p:sp>
      <p:sp>
        <p:nvSpPr>
          <p:cNvPr id="98" name="Google Shape;98;p19"/>
          <p:cNvSpPr txBox="1">
            <a:spLocks noGrp="1"/>
          </p:cNvSpPr>
          <p:nvPr>
            <p:ph type="subTitle" idx="1"/>
          </p:nvPr>
        </p:nvSpPr>
        <p:spPr>
          <a:xfrm>
            <a:off x="889612" y="2309695"/>
            <a:ext cx="8326800" cy="3873000"/>
          </a:xfrm>
          <a:prstGeom prst="rect">
            <a:avLst/>
          </a:prstGeom>
        </p:spPr>
        <p:txBody>
          <a:bodyPr spcFirstLastPara="1" wrap="square" lIns="91425" tIns="91425" rIns="91425" bIns="91425" anchor="t" anchorCtr="0">
            <a:noAutofit/>
          </a:bodyPr>
          <a:lstStyle/>
          <a:p>
            <a:pPr marL="285750" lvl="1" indent="-285750" algn="l">
              <a:lnSpc>
                <a:spcPct val="150000"/>
              </a:lnSpc>
              <a:spcBef>
                <a:spcPts val="0"/>
              </a:spcBef>
              <a:buClr>
                <a:schemeClr val="dk1"/>
              </a:buClr>
              <a:buSzPts val="1600"/>
              <a:buFont typeface="Arial"/>
              <a:buChar char="•"/>
            </a:pPr>
            <a:r>
              <a:rPr lang="en-US" sz="1600" b="1">
                <a:solidFill>
                  <a:schemeClr val="dk1"/>
                </a:solidFill>
                <a:latin typeface="Arial"/>
                <a:ea typeface="Arial"/>
                <a:cs typeface="Arial"/>
                <a:sym typeface="Arial"/>
              </a:rPr>
              <a:t>Voting Member Confirmations – Brittney Behr</a:t>
            </a:r>
            <a:endParaRPr lang="en-US" sz="1600">
              <a:solidFill>
                <a:schemeClr val="dk1"/>
              </a:solidFill>
              <a:latin typeface="Arial"/>
              <a:ea typeface="Arial"/>
              <a:cs typeface="Arial"/>
              <a:sym typeface="Arial"/>
            </a:endParaRPr>
          </a:p>
          <a:p>
            <a:pPr marL="285750" lvl="1" indent="-285750" algn="l">
              <a:lnSpc>
                <a:spcPct val="150000"/>
              </a:lnSpc>
              <a:spcBef>
                <a:spcPts val="0"/>
              </a:spcBef>
              <a:buSzPts val="1600"/>
              <a:buFont typeface="Arial"/>
              <a:buChar char="•"/>
            </a:pPr>
            <a:r>
              <a:rPr lang="en-US" sz="1600" b="1">
                <a:solidFill>
                  <a:schemeClr val="dk1"/>
                </a:solidFill>
                <a:latin typeface="Arial"/>
                <a:ea typeface="Arial"/>
                <a:cs typeface="Arial"/>
                <a:sym typeface="Arial"/>
              </a:rPr>
              <a:t>Officer Position Nominations and Committee Vote – Brittney Behr</a:t>
            </a:r>
            <a:endParaRPr lang="en-US" sz="1600">
              <a:solidFill>
                <a:schemeClr val="dk1"/>
              </a:solidFill>
              <a:latin typeface="Arial"/>
              <a:ea typeface="Arial"/>
              <a:cs typeface="Arial"/>
            </a:endParaRPr>
          </a:p>
          <a:p>
            <a:pPr marL="285750" lvl="1" indent="-285750" algn="l">
              <a:lnSpc>
                <a:spcPct val="150000"/>
              </a:lnSpc>
              <a:spcBef>
                <a:spcPts val="0"/>
              </a:spcBef>
              <a:buSzPts val="1600"/>
              <a:buFont typeface="Arial"/>
              <a:buChar char="•"/>
            </a:pPr>
            <a:r>
              <a:rPr lang="en-US" sz="1600" b="1">
                <a:solidFill>
                  <a:schemeClr val="dk1"/>
                </a:solidFill>
                <a:latin typeface="Arial"/>
                <a:ea typeface="Arial"/>
                <a:cs typeface="Arial"/>
                <a:sym typeface="Arial"/>
              </a:rPr>
              <a:t>Review Client Access Rights to Data – Brittney Behr</a:t>
            </a:r>
            <a:endParaRPr lang="en-US" sz="1600">
              <a:solidFill>
                <a:schemeClr val="dk1"/>
              </a:solidFill>
              <a:latin typeface="Arial"/>
              <a:ea typeface="Arial"/>
              <a:cs typeface="Arial"/>
            </a:endParaRPr>
          </a:p>
          <a:p>
            <a:pPr marL="285750" lvl="1" indent="-285750" algn="l">
              <a:lnSpc>
                <a:spcPct val="150000"/>
              </a:lnSpc>
              <a:spcBef>
                <a:spcPts val="0"/>
              </a:spcBef>
              <a:buSzPts val="1600"/>
              <a:buFont typeface="Arial"/>
              <a:buChar char="•"/>
            </a:pPr>
            <a:r>
              <a:rPr lang="en-US" sz="1600" b="1">
                <a:solidFill>
                  <a:schemeClr val="dk1"/>
                </a:solidFill>
                <a:latin typeface="Arial"/>
                <a:ea typeface="Arial"/>
                <a:cs typeface="Arial"/>
                <a:sym typeface="Arial"/>
              </a:rPr>
              <a:t>Top 3 Data Quality Issues – Agustin Paz</a:t>
            </a:r>
            <a:endParaRPr lang="en-US" sz="1600">
              <a:solidFill>
                <a:schemeClr val="dk1"/>
              </a:solidFill>
              <a:latin typeface="Arial"/>
              <a:ea typeface="Arial"/>
              <a:cs typeface="Arial"/>
            </a:endParaRPr>
          </a:p>
          <a:p>
            <a:pPr marL="285750" lvl="1" indent="-285750" algn="l">
              <a:lnSpc>
                <a:spcPct val="150000"/>
              </a:lnSpc>
              <a:spcBef>
                <a:spcPts val="0"/>
              </a:spcBef>
              <a:buSzPts val="1600"/>
              <a:buFont typeface="Arial"/>
              <a:buChar char="•"/>
            </a:pPr>
            <a:r>
              <a:rPr lang="en-US" sz="1600" b="1">
                <a:solidFill>
                  <a:schemeClr val="dk1"/>
                </a:solidFill>
                <a:latin typeface="Arial"/>
                <a:ea typeface="Arial"/>
                <a:cs typeface="Arial"/>
                <a:sym typeface="Arial"/>
              </a:rPr>
              <a:t>Review HSN Enrollment Summary Dashboard – Ashley </a:t>
            </a:r>
            <a:r>
              <a:rPr lang="en-US" sz="1600" b="1" err="1">
                <a:solidFill>
                  <a:schemeClr val="dk1"/>
                </a:solidFill>
                <a:latin typeface="Arial"/>
                <a:ea typeface="Arial"/>
                <a:cs typeface="Arial"/>
                <a:sym typeface="Arial"/>
              </a:rPr>
              <a:t>Brozenske</a:t>
            </a:r>
            <a:endParaRPr lang="en-US" sz="1600" err="1">
              <a:solidFill>
                <a:schemeClr val="dk1"/>
              </a:solidFill>
              <a:latin typeface="Arial"/>
              <a:ea typeface="Arial"/>
              <a:cs typeface="Arial"/>
            </a:endParaRPr>
          </a:p>
          <a:p>
            <a:pPr marL="285750" lvl="1" indent="-285750" algn="l">
              <a:lnSpc>
                <a:spcPct val="150000"/>
              </a:lnSpc>
              <a:spcBef>
                <a:spcPts val="0"/>
              </a:spcBef>
              <a:buSzPts val="1600"/>
              <a:buFont typeface="Arial"/>
              <a:buChar char="•"/>
            </a:pPr>
            <a:r>
              <a:rPr lang="en-US" sz="1600" b="1">
                <a:solidFill>
                  <a:schemeClr val="dk1"/>
                </a:solidFill>
                <a:latin typeface="Arial"/>
                <a:cs typeface="Arial"/>
                <a:sym typeface="Arial"/>
              </a:rPr>
              <a:t>Christian Service </a:t>
            </a:r>
            <a:r>
              <a:rPr lang="en-US" sz="1600" b="1">
                <a:solidFill>
                  <a:schemeClr val="dk1"/>
                </a:solidFill>
                <a:latin typeface="Arial"/>
                <a:cs typeface="Arial"/>
              </a:rPr>
              <a:t>Center Breakfast Gala </a:t>
            </a:r>
            <a:r>
              <a:rPr lang="en-US" sz="1600" b="1">
                <a:solidFill>
                  <a:schemeClr val="dk1"/>
                </a:solidFill>
                <a:latin typeface="Arial"/>
                <a:ea typeface="Arial"/>
                <a:cs typeface="Arial"/>
                <a:sym typeface="Arial"/>
              </a:rPr>
              <a:t>– </a:t>
            </a:r>
            <a:r>
              <a:rPr lang="en-US" sz="1600" b="1">
                <a:solidFill>
                  <a:schemeClr val="dk1"/>
                </a:solidFill>
                <a:latin typeface="Arial"/>
                <a:cs typeface="Arial"/>
              </a:rPr>
              <a:t>Oct 11th – Brittney Behr</a:t>
            </a:r>
            <a:endParaRPr lang="en-US" sz="1600">
              <a:solidFill>
                <a:schemeClr val="dk1"/>
              </a:solidFill>
              <a:latin typeface="Arial"/>
              <a:cs typeface="Arial"/>
            </a:endParaRPr>
          </a:p>
          <a:p>
            <a:pPr marL="285750" lvl="1" indent="-285750" algn="l">
              <a:lnSpc>
                <a:spcPct val="150000"/>
              </a:lnSpc>
              <a:spcBef>
                <a:spcPts val="0"/>
              </a:spcBef>
              <a:buSzPts val="1600"/>
              <a:buFont typeface="Arial"/>
              <a:buChar char="•"/>
            </a:pPr>
            <a:r>
              <a:rPr lang="en-US" sz="1600" b="1">
                <a:solidFill>
                  <a:schemeClr val="dk1"/>
                </a:solidFill>
                <a:latin typeface="Arial"/>
                <a:cs typeface="Arial"/>
              </a:rPr>
              <a:t>Training Updates and Feedback – Racquel McGlashen</a:t>
            </a:r>
          </a:p>
          <a:p>
            <a:pPr marL="285750" lvl="1" indent="-285750" algn="l">
              <a:lnSpc>
                <a:spcPct val="150000"/>
              </a:lnSpc>
              <a:spcBef>
                <a:spcPts val="0"/>
              </a:spcBef>
              <a:buSzPts val="1600"/>
              <a:buFont typeface="Arial"/>
              <a:buChar char="•"/>
            </a:pPr>
            <a:r>
              <a:rPr lang="en-US" sz="1600" b="1">
                <a:solidFill>
                  <a:schemeClr val="dk1"/>
                </a:solidFill>
                <a:latin typeface="Arial"/>
                <a:cs typeface="Arial"/>
              </a:rPr>
              <a:t>HMIS Agency Liaison Partner Event – Racquel McGlashen</a:t>
            </a:r>
            <a:endParaRPr lang="en-US" sz="1600">
              <a:solidFill>
                <a:schemeClr val="dk1"/>
              </a:solidFill>
              <a:latin typeface="Arial"/>
              <a:ea typeface="Arial"/>
              <a:cs typeface="Arial"/>
            </a:endParaRPr>
          </a:p>
          <a:p>
            <a:pPr marL="285750" lvl="1" indent="-285750" algn="l">
              <a:lnSpc>
                <a:spcPct val="150000"/>
              </a:lnSpc>
              <a:spcBef>
                <a:spcPts val="0"/>
              </a:spcBef>
              <a:buSzPts val="1600"/>
              <a:buFont typeface="Arial"/>
              <a:buChar char="•"/>
            </a:pPr>
            <a:r>
              <a:rPr lang="en-US" sz="1600" b="1">
                <a:solidFill>
                  <a:schemeClr val="dk1"/>
                </a:solidFill>
                <a:latin typeface="Arial"/>
                <a:cs typeface="Arial"/>
              </a:rPr>
              <a:t>Release of Information Reminders – Racquel McGlashen</a:t>
            </a:r>
            <a:endParaRPr lang="en-US">
              <a:solidFill>
                <a:schemeClr val="dk1"/>
              </a:solidFill>
            </a:endParaRPr>
          </a:p>
          <a:p>
            <a:pPr marL="0" lvl="0" indent="0" algn="l" rtl="0">
              <a:lnSpc>
                <a:spcPct val="150000"/>
              </a:lnSpc>
              <a:spcBef>
                <a:spcPts val="640"/>
              </a:spcBef>
              <a:spcAft>
                <a:spcPts val="0"/>
              </a:spcAft>
              <a:buNone/>
            </a:pPr>
            <a:endParaRPr sz="1600" b="1">
              <a:solidFill>
                <a:schemeClr val="dk1"/>
              </a:solidFill>
              <a:latin typeface="Arial"/>
              <a:ea typeface="Arial"/>
              <a:cs typeface="Arial"/>
              <a:sym typeface="Arial"/>
            </a:endParaRPr>
          </a:p>
          <a:p>
            <a:pPr marL="0" lvl="0" indent="0" algn="ctr" rtl="0">
              <a:spcBef>
                <a:spcPts val="640"/>
              </a:spcBef>
              <a:spcAft>
                <a:spcPts val="0"/>
              </a:spcAft>
              <a:buNone/>
            </a:pPr>
            <a:endParaRPr sz="2600"/>
          </a:p>
          <a:p>
            <a:pPr marL="0" lvl="0" indent="0" algn="ctr" rtl="0">
              <a:spcBef>
                <a:spcPts val="640"/>
              </a:spcBef>
              <a:spcAft>
                <a:spcPts val="0"/>
              </a:spcAft>
              <a:buNone/>
            </a:pPr>
            <a:endParaRPr sz="2600"/>
          </a:p>
          <a:p>
            <a:pPr marL="0" lvl="0" indent="0" algn="ctr" rtl="0">
              <a:spcBef>
                <a:spcPts val="640"/>
              </a:spcBef>
              <a:spcAft>
                <a:spcPts val="0"/>
              </a:spcAft>
              <a:buNone/>
            </a:pPr>
            <a:endParaRPr sz="2600"/>
          </a:p>
          <a:p>
            <a:pPr marL="0" lvl="0" indent="0" algn="ctr" rtl="0">
              <a:spcBef>
                <a:spcPts val="640"/>
              </a:spcBef>
              <a:spcAft>
                <a:spcPts val="0"/>
              </a:spcAft>
              <a:buNone/>
            </a:pPr>
            <a:endParaRPr/>
          </a:p>
        </p:txBody>
      </p:sp>
      <p:pic>
        <p:nvPicPr>
          <p:cNvPr id="2" name="Picture 1" descr="Hand Holding Clipboard Medical Report Stock Illustration - Download Image  Now - Blank, Care, Clip Art - iStock">
            <a:extLst>
              <a:ext uri="{FF2B5EF4-FFF2-40B4-BE49-F238E27FC236}">
                <a16:creationId xmlns:a16="http://schemas.microsoft.com/office/drawing/2014/main" id="{E187F2B5-559E-AD58-479F-DB37379B1DF0}"/>
              </a:ext>
            </a:extLst>
          </p:cNvPr>
          <p:cNvPicPr>
            <a:picLocks noChangeAspect="1"/>
          </p:cNvPicPr>
          <p:nvPr/>
        </p:nvPicPr>
        <p:blipFill>
          <a:blip r:embed="rId4"/>
          <a:stretch>
            <a:fillRect/>
          </a:stretch>
        </p:blipFill>
        <p:spPr>
          <a:xfrm>
            <a:off x="8556593" y="2853499"/>
            <a:ext cx="2782157" cy="2782157"/>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1524000" y="0"/>
            <a:ext cx="8229600" cy="929400"/>
          </a:xfrm>
          <a:prstGeom prst="rect">
            <a:avLst/>
          </a:prstGeom>
          <a:noFill/>
          <a:ln>
            <a:noFill/>
          </a:ln>
        </p:spPr>
        <p:txBody>
          <a:bodyPr spcFirstLastPara="1" wrap="square" lIns="91425" tIns="45700" rIns="91425" bIns="45700" anchor="ctr" anchorCtr="0">
            <a:noAutofit/>
          </a:bodyPr>
          <a:lstStyle/>
          <a:p>
            <a:pPr>
              <a:buSzPts val="3959"/>
              <a:buNone/>
            </a:pPr>
            <a:r>
              <a:rPr lang="en-US" sz="3600" b="1">
                <a:solidFill>
                  <a:srgbClr val="002060"/>
                </a:solidFill>
                <a:latin typeface="Cabin"/>
                <a:ea typeface="Cabin"/>
                <a:cs typeface="Cabin"/>
                <a:sym typeface="Cabin"/>
              </a:rPr>
              <a:t>HMIS Advisory Committee Nominations</a:t>
            </a:r>
            <a:endParaRPr sz="3600" b="1">
              <a:solidFill>
                <a:srgbClr val="002060"/>
              </a:solidFill>
              <a:latin typeface="Cabin"/>
              <a:ea typeface="Cabin"/>
              <a:cs typeface="Cabin"/>
              <a:sym typeface="Cabin"/>
            </a:endParaRPr>
          </a:p>
        </p:txBody>
      </p:sp>
      <p:graphicFrame>
        <p:nvGraphicFramePr>
          <p:cNvPr id="80" name="Google Shape;80;p16"/>
          <p:cNvGraphicFramePr/>
          <p:nvPr>
            <p:extLst>
              <p:ext uri="{D42A27DB-BD31-4B8C-83A1-F6EECF244321}">
                <p14:modId xmlns:p14="http://schemas.microsoft.com/office/powerpoint/2010/main" val="3322844313"/>
              </p:ext>
            </p:extLst>
          </p:nvPr>
        </p:nvGraphicFramePr>
        <p:xfrm>
          <a:off x="2204364" y="1234550"/>
          <a:ext cx="7906975" cy="5028918"/>
        </p:xfrm>
        <a:graphic>
          <a:graphicData uri="http://schemas.openxmlformats.org/drawingml/2006/table">
            <a:tbl>
              <a:tblPr>
                <a:noFill/>
                <a:tableStyleId>{D96E2335-9DC8-47C4-BF33-03CBA0AB295A}</a:tableStyleId>
              </a:tblPr>
              <a:tblGrid>
                <a:gridCol w="2461800">
                  <a:extLst>
                    <a:ext uri="{9D8B030D-6E8A-4147-A177-3AD203B41FA5}">
                      <a16:colId xmlns:a16="http://schemas.microsoft.com/office/drawing/2014/main" val="20000"/>
                    </a:ext>
                  </a:extLst>
                </a:gridCol>
                <a:gridCol w="5445175">
                  <a:extLst>
                    <a:ext uri="{9D8B030D-6E8A-4147-A177-3AD203B41FA5}">
                      <a16:colId xmlns:a16="http://schemas.microsoft.com/office/drawing/2014/main" val="20001"/>
                    </a:ext>
                  </a:extLst>
                </a:gridCol>
              </a:tblGrid>
              <a:tr h="457175">
                <a:tc>
                  <a:txBody>
                    <a:bodyPr/>
                    <a:lstStyle/>
                    <a:p>
                      <a:pPr marL="0" lvl="0" indent="0" algn="ctr" rtl="0">
                        <a:spcBef>
                          <a:spcPts val="0"/>
                        </a:spcBef>
                        <a:spcAft>
                          <a:spcPts val="0"/>
                        </a:spcAft>
                        <a:buNone/>
                      </a:pPr>
                      <a:r>
                        <a:rPr lang="en-US" sz="1800" b="1">
                          <a:solidFill>
                            <a:srgbClr val="E36C09"/>
                          </a:solidFill>
                        </a:rPr>
                        <a:t>Chair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TBD</a:t>
                      </a:r>
                      <a:endParaRPr sz="1800">
                        <a:solidFill>
                          <a:schemeClr val="dk1"/>
                        </a:solidFill>
                      </a:endParaRPr>
                    </a:p>
                  </a:txBody>
                  <a:tcPr marL="91425" marR="91425" marT="91425" marB="91425"/>
                </a:tc>
                <a:extLst>
                  <a:ext uri="{0D108BD9-81ED-4DB2-BD59-A6C34878D82A}">
                    <a16:rowId xmlns:a16="http://schemas.microsoft.com/office/drawing/2014/main" val="10000"/>
                  </a:ext>
                </a:extLst>
              </a:tr>
              <a:tr h="457175">
                <a:tc>
                  <a:txBody>
                    <a:bodyPr/>
                    <a:lstStyle/>
                    <a:p>
                      <a:pPr marL="0" lvl="0" indent="0" algn="ctr" rtl="0">
                        <a:spcBef>
                          <a:spcPts val="0"/>
                        </a:spcBef>
                        <a:spcAft>
                          <a:spcPts val="0"/>
                        </a:spcAft>
                        <a:buNone/>
                      </a:pPr>
                      <a:r>
                        <a:rPr lang="en-US" sz="1800" b="1">
                          <a:solidFill>
                            <a:srgbClr val="E36C09"/>
                          </a:solidFill>
                        </a:rPr>
                        <a:t>Vice Chair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TBD</a:t>
                      </a:r>
                      <a:endParaRPr sz="1800">
                        <a:solidFill>
                          <a:schemeClr val="dk1"/>
                        </a:solidFill>
                      </a:endParaRPr>
                    </a:p>
                  </a:txBody>
                  <a:tcPr marL="91425" marR="91425" marT="91425" marB="91425"/>
                </a:tc>
                <a:extLst>
                  <a:ext uri="{0D108BD9-81ED-4DB2-BD59-A6C34878D82A}">
                    <a16:rowId xmlns:a16="http://schemas.microsoft.com/office/drawing/2014/main" val="10001"/>
                  </a:ext>
                </a:extLst>
              </a:tr>
              <a:tr h="457175">
                <a:tc>
                  <a:txBody>
                    <a:bodyPr/>
                    <a:lstStyle/>
                    <a:p>
                      <a:pPr marL="0" lvl="0" indent="0" algn="ctr" rtl="0">
                        <a:spcBef>
                          <a:spcPts val="0"/>
                        </a:spcBef>
                        <a:spcAft>
                          <a:spcPts val="0"/>
                        </a:spcAft>
                        <a:buNone/>
                      </a:pPr>
                      <a:r>
                        <a:rPr lang="en-US" sz="1800" b="1">
                          <a:solidFill>
                            <a:srgbClr val="E36C09"/>
                          </a:solidFill>
                        </a:rPr>
                        <a:t>Secretary/Recorder</a:t>
                      </a:r>
                      <a:endParaRPr sz="1800" b="1">
                        <a:solidFill>
                          <a:srgbClr val="E36C09"/>
                        </a:solidFill>
                      </a:endParaRPr>
                    </a:p>
                  </a:txBody>
                  <a:tcPr marL="91425" marR="91425" marT="91425" marB="91425"/>
                </a:tc>
                <a:tc>
                  <a:txBody>
                    <a:bodyPr/>
                    <a:lstStyle/>
                    <a:p>
                      <a:pPr marL="0" lvl="0" indent="0" algn="l" rtl="0">
                        <a:spcBef>
                          <a:spcPts val="0"/>
                        </a:spcBef>
                        <a:spcAft>
                          <a:spcPts val="0"/>
                        </a:spcAft>
                        <a:buNone/>
                      </a:pPr>
                      <a:r>
                        <a:rPr lang="en-US" sz="1800">
                          <a:solidFill>
                            <a:schemeClr val="dk2"/>
                          </a:solidFill>
                        </a:rPr>
                        <a:t>TBD</a:t>
                      </a:r>
                      <a:endParaRPr sz="1800" err="1">
                        <a:solidFill>
                          <a:schemeClr val="dk2"/>
                        </a:solidFill>
                      </a:endParaRPr>
                    </a:p>
                  </a:txBody>
                  <a:tcPr marL="91425" marR="91425" marT="91425" marB="91425"/>
                </a:tc>
                <a:extLst>
                  <a:ext uri="{0D108BD9-81ED-4DB2-BD59-A6C34878D82A}">
                    <a16:rowId xmlns:a16="http://schemas.microsoft.com/office/drawing/2014/main" val="10002"/>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Brad Sefter | Healthcare Center for the Homeless</a:t>
                      </a:r>
                      <a:endParaRPr sz="1800">
                        <a:solidFill>
                          <a:schemeClr val="dk1"/>
                        </a:solidFill>
                      </a:endParaRPr>
                    </a:p>
                  </a:txBody>
                  <a:tcPr marL="91425" marR="91425" marT="91425" marB="91425"/>
                </a:tc>
                <a:extLst>
                  <a:ext uri="{0D108BD9-81ED-4DB2-BD59-A6C34878D82A}">
                    <a16:rowId xmlns:a16="http://schemas.microsoft.com/office/drawing/2014/main" val="10003"/>
                  </a:ext>
                </a:extLst>
              </a:tr>
              <a:tr h="454400">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Danielle Landaal | </a:t>
                      </a:r>
                      <a:r>
                        <a:rPr lang="en-US" sz="1800" err="1">
                          <a:solidFill>
                            <a:schemeClr val="dk1"/>
                          </a:solidFill>
                        </a:rPr>
                        <a:t>IDignity</a:t>
                      </a:r>
                      <a:endParaRPr sz="1800" err="1">
                        <a:solidFill>
                          <a:schemeClr val="dk1"/>
                        </a:solidFill>
                      </a:endParaRPr>
                    </a:p>
                  </a:txBody>
                  <a:tcPr marL="91425" marR="91425" marT="91425" marB="91425"/>
                </a:tc>
                <a:extLst>
                  <a:ext uri="{0D108BD9-81ED-4DB2-BD59-A6C34878D82A}">
                    <a16:rowId xmlns:a16="http://schemas.microsoft.com/office/drawing/2014/main" val="10004"/>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Keisha Thomas | The Sharing Center</a:t>
                      </a:r>
                      <a:endParaRPr sz="1800">
                        <a:solidFill>
                          <a:schemeClr val="dk1"/>
                        </a:solidFill>
                      </a:endParaRPr>
                    </a:p>
                  </a:txBody>
                  <a:tcPr marL="91425" marR="91425" marT="91425" marB="91425"/>
                </a:tc>
                <a:extLst>
                  <a:ext uri="{0D108BD9-81ED-4DB2-BD59-A6C34878D82A}">
                    <a16:rowId xmlns:a16="http://schemas.microsoft.com/office/drawing/2014/main" val="10005"/>
                  </a:ext>
                </a:extLst>
              </a:tr>
              <a:tr h="457174">
                <a:tc>
                  <a:txBody>
                    <a:bodyPr/>
                    <a:lstStyle/>
                    <a:p>
                      <a:pPr marL="0" lvl="0" indent="0" algn="ctr">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a:spcBef>
                          <a:spcPts val="0"/>
                        </a:spcBef>
                        <a:spcAft>
                          <a:spcPts val="0"/>
                        </a:spcAft>
                        <a:buNone/>
                      </a:pPr>
                      <a:r>
                        <a:rPr lang="en-US" sz="1800">
                          <a:solidFill>
                            <a:schemeClr val="dk1"/>
                          </a:solidFill>
                        </a:rPr>
                        <a:t>Melissa Sandel | Christian Service Center</a:t>
                      </a:r>
                      <a:endParaRPr sz="1800">
                        <a:solidFill>
                          <a:schemeClr val="dk1"/>
                        </a:solidFill>
                      </a:endParaRPr>
                    </a:p>
                  </a:txBody>
                  <a:tcPr marL="91425" marR="91425" marT="91425" marB="91425"/>
                </a:tc>
                <a:extLst>
                  <a:ext uri="{0D108BD9-81ED-4DB2-BD59-A6C34878D82A}">
                    <a16:rowId xmlns:a16="http://schemas.microsoft.com/office/drawing/2014/main" val="559295641"/>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Caren Olsen | Covenant House</a:t>
                      </a:r>
                      <a:endParaRPr sz="1800">
                        <a:solidFill>
                          <a:schemeClr val="dk1"/>
                        </a:solidFill>
                      </a:endParaRPr>
                    </a:p>
                  </a:txBody>
                  <a:tcPr marL="91425" marR="91425" marT="91425" marB="91425"/>
                </a:tc>
                <a:extLst>
                  <a:ext uri="{0D108BD9-81ED-4DB2-BD59-A6C34878D82A}">
                    <a16:rowId xmlns:a16="http://schemas.microsoft.com/office/drawing/2014/main" val="10006"/>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Karen Jackson | Zebra Youth Coalition</a:t>
                      </a:r>
                    </a:p>
                  </a:txBody>
                  <a:tcPr marL="91425" marR="91425" marT="91425" marB="91425"/>
                </a:tc>
                <a:extLst>
                  <a:ext uri="{0D108BD9-81ED-4DB2-BD59-A6C34878D82A}">
                    <a16:rowId xmlns:a16="http://schemas.microsoft.com/office/drawing/2014/main" val="10007"/>
                  </a:ext>
                </a:extLst>
              </a:tr>
              <a:tr h="457174">
                <a:tc>
                  <a:txBody>
                    <a:bodyPr/>
                    <a:lstStyle/>
                    <a:p>
                      <a:pPr marL="0" lvl="0" indent="0" algn="ctr">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a:spcBef>
                          <a:spcPts val="0"/>
                        </a:spcBef>
                        <a:spcAft>
                          <a:spcPts val="0"/>
                        </a:spcAft>
                        <a:buNone/>
                      </a:pPr>
                      <a:r>
                        <a:rPr lang="en-US" sz="1800">
                          <a:solidFill>
                            <a:schemeClr val="dk1"/>
                          </a:solidFill>
                        </a:rPr>
                        <a:t>Nancy Martinez | Samaritan Resource Center</a:t>
                      </a:r>
                    </a:p>
                  </a:txBody>
                  <a:tcPr marL="91425" marR="91425" marT="91425" marB="91425"/>
                </a:tc>
                <a:extLst>
                  <a:ext uri="{0D108BD9-81ED-4DB2-BD59-A6C34878D82A}">
                    <a16:rowId xmlns:a16="http://schemas.microsoft.com/office/drawing/2014/main" val="2539241476"/>
                  </a:ext>
                </a:extLst>
              </a:tr>
              <a:tr h="457175">
                <a:tc>
                  <a:txBody>
                    <a:bodyPr/>
                    <a:lstStyle/>
                    <a:p>
                      <a:pPr marL="0" lvl="0" indent="0" algn="ctr" rtl="0">
                        <a:spcBef>
                          <a:spcPts val="0"/>
                        </a:spcBef>
                        <a:spcAft>
                          <a:spcPts val="0"/>
                        </a:spcAft>
                        <a:buNone/>
                      </a:pPr>
                      <a:r>
                        <a:rPr lang="en-US" sz="1800" b="1">
                          <a:solidFill>
                            <a:srgbClr val="E36C09"/>
                          </a:solidFill>
                        </a:rPr>
                        <a:t>HMIS Team Liaison</a:t>
                      </a:r>
                      <a:endParaRPr sz="1800" b="1">
                        <a:solidFill>
                          <a:srgbClr val="E36C09"/>
                        </a:solidFill>
                      </a:endParaRPr>
                    </a:p>
                  </a:txBody>
                  <a:tcPr marL="91425" marR="91425" marT="91425" marB="91425"/>
                </a:tc>
                <a:tc>
                  <a:txBody>
                    <a:bodyPr/>
                    <a:lstStyle/>
                    <a:p>
                      <a:pPr marL="0" lvl="0" indent="0" algn="l" rtl="0">
                        <a:spcBef>
                          <a:spcPts val="0"/>
                        </a:spcBef>
                        <a:spcAft>
                          <a:spcPts val="0"/>
                        </a:spcAft>
                        <a:buNone/>
                      </a:pPr>
                      <a:r>
                        <a:rPr lang="en-US" sz="1800"/>
                        <a:t>Brittney Behr | HSN - HMIS Project Coordinator</a:t>
                      </a:r>
                      <a:endParaRPr sz="1800"/>
                    </a:p>
                  </a:txBody>
                  <a:tcPr marL="91425" marR="91425" marT="91425" marB="91425"/>
                </a:tc>
                <a:extLst>
                  <a:ext uri="{0D108BD9-81ED-4DB2-BD59-A6C34878D82A}">
                    <a16:rowId xmlns:a16="http://schemas.microsoft.com/office/drawing/2014/main" val="10008"/>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1524000" y="0"/>
            <a:ext cx="8229600" cy="929400"/>
          </a:xfrm>
          <a:prstGeom prst="rect">
            <a:avLst/>
          </a:prstGeom>
          <a:noFill/>
          <a:ln>
            <a:noFill/>
          </a:ln>
        </p:spPr>
        <p:txBody>
          <a:bodyPr spcFirstLastPara="1" wrap="square" lIns="91425" tIns="45700" rIns="91425" bIns="45700" anchor="ctr" anchorCtr="0">
            <a:noAutofit/>
          </a:bodyPr>
          <a:lstStyle/>
          <a:p>
            <a:pPr>
              <a:buSzPts val="3959"/>
              <a:buNone/>
            </a:pPr>
            <a:r>
              <a:rPr lang="en-US" sz="3600" b="1">
                <a:solidFill>
                  <a:srgbClr val="002060"/>
                </a:solidFill>
                <a:latin typeface="Cabin"/>
                <a:ea typeface="Cabin"/>
                <a:cs typeface="Cabin"/>
                <a:sym typeface="Cabin"/>
              </a:rPr>
              <a:t>HMIS Advisory Officer Nominations</a:t>
            </a:r>
            <a:endParaRPr sz="3600" b="1">
              <a:solidFill>
                <a:srgbClr val="002060"/>
              </a:solidFill>
              <a:latin typeface="Cabin"/>
              <a:ea typeface="Cabin"/>
              <a:cs typeface="Cabin"/>
              <a:sym typeface="Cabin"/>
            </a:endParaRPr>
          </a:p>
        </p:txBody>
      </p:sp>
      <p:graphicFrame>
        <p:nvGraphicFramePr>
          <p:cNvPr id="80" name="Google Shape;80;p16"/>
          <p:cNvGraphicFramePr/>
          <p:nvPr>
            <p:extLst>
              <p:ext uri="{D42A27DB-BD31-4B8C-83A1-F6EECF244321}">
                <p14:modId xmlns:p14="http://schemas.microsoft.com/office/powerpoint/2010/main" val="674173179"/>
              </p:ext>
            </p:extLst>
          </p:nvPr>
        </p:nvGraphicFramePr>
        <p:xfrm>
          <a:off x="2204364" y="1234550"/>
          <a:ext cx="7906975" cy="1371525"/>
        </p:xfrm>
        <a:graphic>
          <a:graphicData uri="http://schemas.openxmlformats.org/drawingml/2006/table">
            <a:tbl>
              <a:tblPr>
                <a:noFill/>
                <a:tableStyleId>{D96E2335-9DC8-47C4-BF33-03CBA0AB295A}</a:tableStyleId>
              </a:tblPr>
              <a:tblGrid>
                <a:gridCol w="2461800">
                  <a:extLst>
                    <a:ext uri="{9D8B030D-6E8A-4147-A177-3AD203B41FA5}">
                      <a16:colId xmlns:a16="http://schemas.microsoft.com/office/drawing/2014/main" val="20000"/>
                    </a:ext>
                  </a:extLst>
                </a:gridCol>
                <a:gridCol w="5445175">
                  <a:extLst>
                    <a:ext uri="{9D8B030D-6E8A-4147-A177-3AD203B41FA5}">
                      <a16:colId xmlns:a16="http://schemas.microsoft.com/office/drawing/2014/main" val="20001"/>
                    </a:ext>
                  </a:extLst>
                </a:gridCol>
              </a:tblGrid>
              <a:tr h="457175">
                <a:tc>
                  <a:txBody>
                    <a:bodyPr/>
                    <a:lstStyle/>
                    <a:p>
                      <a:pPr marL="0" lvl="0" indent="0" algn="ctr" rtl="0">
                        <a:spcBef>
                          <a:spcPts val="0"/>
                        </a:spcBef>
                        <a:spcAft>
                          <a:spcPts val="0"/>
                        </a:spcAft>
                        <a:buNone/>
                      </a:pPr>
                      <a:r>
                        <a:rPr lang="en-US" sz="1800" b="1">
                          <a:solidFill>
                            <a:srgbClr val="E36C09"/>
                          </a:solidFill>
                        </a:rPr>
                        <a:t>Chair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Nominee – Melissa Sandel</a:t>
                      </a:r>
                      <a:endParaRPr sz="1800">
                        <a:solidFill>
                          <a:schemeClr val="dk1"/>
                        </a:solidFill>
                      </a:endParaRPr>
                    </a:p>
                  </a:txBody>
                  <a:tcPr marL="91425" marR="91425" marT="91425" marB="91425"/>
                </a:tc>
                <a:extLst>
                  <a:ext uri="{0D108BD9-81ED-4DB2-BD59-A6C34878D82A}">
                    <a16:rowId xmlns:a16="http://schemas.microsoft.com/office/drawing/2014/main" val="10000"/>
                  </a:ext>
                </a:extLst>
              </a:tr>
              <a:tr h="457175">
                <a:tc>
                  <a:txBody>
                    <a:bodyPr/>
                    <a:lstStyle/>
                    <a:p>
                      <a:pPr marL="0" lvl="0" indent="0" algn="ctr" rtl="0">
                        <a:spcBef>
                          <a:spcPts val="0"/>
                        </a:spcBef>
                        <a:spcAft>
                          <a:spcPts val="0"/>
                        </a:spcAft>
                        <a:buNone/>
                      </a:pPr>
                      <a:r>
                        <a:rPr lang="en-US" sz="1800" b="1">
                          <a:solidFill>
                            <a:srgbClr val="E36C09"/>
                          </a:solidFill>
                        </a:rPr>
                        <a:t>Vice Chair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Nominee – Brad Sefter</a:t>
                      </a:r>
                      <a:endParaRPr sz="1800">
                        <a:solidFill>
                          <a:schemeClr val="dk1"/>
                        </a:solidFill>
                      </a:endParaRPr>
                    </a:p>
                  </a:txBody>
                  <a:tcPr marL="91425" marR="91425" marT="91425" marB="91425"/>
                </a:tc>
                <a:extLst>
                  <a:ext uri="{0D108BD9-81ED-4DB2-BD59-A6C34878D82A}">
                    <a16:rowId xmlns:a16="http://schemas.microsoft.com/office/drawing/2014/main" val="10001"/>
                  </a:ext>
                </a:extLst>
              </a:tr>
              <a:tr h="457175">
                <a:tc>
                  <a:txBody>
                    <a:bodyPr/>
                    <a:lstStyle/>
                    <a:p>
                      <a:pPr marL="0" lvl="0" indent="0" algn="ctr" rtl="0">
                        <a:spcBef>
                          <a:spcPts val="0"/>
                        </a:spcBef>
                        <a:spcAft>
                          <a:spcPts val="0"/>
                        </a:spcAft>
                        <a:buNone/>
                      </a:pPr>
                      <a:r>
                        <a:rPr lang="en-US" sz="1800" b="1">
                          <a:solidFill>
                            <a:srgbClr val="E36C09"/>
                          </a:solidFill>
                        </a:rPr>
                        <a:t>Secretary/Recorder</a:t>
                      </a:r>
                      <a:endParaRPr sz="1800" b="1">
                        <a:solidFill>
                          <a:srgbClr val="E36C09"/>
                        </a:solidFill>
                      </a:endParaRPr>
                    </a:p>
                  </a:txBody>
                  <a:tcPr marL="91425" marR="91425" marT="91425" marB="91425"/>
                </a:tc>
                <a:tc>
                  <a:txBody>
                    <a:bodyPr/>
                    <a:lstStyle/>
                    <a:p>
                      <a:pPr marL="0" lvl="0" indent="0" algn="l" rtl="0">
                        <a:spcBef>
                          <a:spcPts val="0"/>
                        </a:spcBef>
                        <a:spcAft>
                          <a:spcPts val="0"/>
                        </a:spcAft>
                        <a:buNone/>
                      </a:pPr>
                      <a:r>
                        <a:rPr lang="en-US" sz="1800">
                          <a:solidFill>
                            <a:schemeClr val="tx1"/>
                          </a:solidFill>
                        </a:rPr>
                        <a:t>Nominee – Danielle Landaal</a:t>
                      </a:r>
                      <a:endParaRPr sz="1800">
                        <a:solidFill>
                          <a:schemeClr val="tx1"/>
                        </a:solidFill>
                      </a:endParaRPr>
                    </a:p>
                  </a:txBody>
                  <a:tcPr marL="91425" marR="91425" marT="91425" marB="91425"/>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9E9C81E9-1839-E195-C8DB-187E69B04230}"/>
              </a:ext>
            </a:extLst>
          </p:cNvPr>
          <p:cNvSpPr txBox="1"/>
          <p:nvPr/>
        </p:nvSpPr>
        <p:spPr>
          <a:xfrm>
            <a:off x="1750103" y="3985388"/>
            <a:ext cx="358726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Advisory Committee Elections</a:t>
            </a:r>
          </a:p>
          <a:p>
            <a:pPr algn="ctr"/>
            <a:endParaRPr lang="en-US"/>
          </a:p>
          <a:p>
            <a:pPr algn="ctr"/>
            <a:r>
              <a:rPr lang="en-US" sz="1800">
                <a:hlinkClick r:id="rId3"/>
              </a:rPr>
              <a:t>Let's take a vote!</a:t>
            </a:r>
          </a:p>
        </p:txBody>
      </p:sp>
      <p:pic>
        <p:nvPicPr>
          <p:cNvPr id="4" name="Picture 3" descr="25 Florida election and voting myths debunked">
            <a:extLst>
              <a:ext uri="{FF2B5EF4-FFF2-40B4-BE49-F238E27FC236}">
                <a16:creationId xmlns:a16="http://schemas.microsoft.com/office/drawing/2014/main" id="{A3804AA5-AA53-A08D-B494-97410A5B35B2}"/>
              </a:ext>
            </a:extLst>
          </p:cNvPr>
          <p:cNvPicPr>
            <a:picLocks noChangeAspect="1"/>
          </p:cNvPicPr>
          <p:nvPr/>
        </p:nvPicPr>
        <p:blipFill>
          <a:blip r:embed="rId4"/>
          <a:stretch>
            <a:fillRect/>
          </a:stretch>
        </p:blipFill>
        <p:spPr>
          <a:xfrm>
            <a:off x="5808785" y="3429244"/>
            <a:ext cx="4345353" cy="2422280"/>
          </a:xfrm>
          <a:prstGeom prst="rect">
            <a:avLst/>
          </a:prstGeom>
        </p:spPr>
      </p:pic>
    </p:spTree>
    <p:extLst>
      <p:ext uri="{BB962C8B-B14F-4D97-AF65-F5344CB8AC3E}">
        <p14:creationId xmlns:p14="http://schemas.microsoft.com/office/powerpoint/2010/main" val="317903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p:txBody>
          <a:bodyPr/>
          <a:lstStyle/>
          <a:p>
            <a:pPr>
              <a:buNone/>
            </a:pPr>
            <a:r>
              <a:rPr lang="en-US" sz="3600" b="1">
                <a:solidFill>
                  <a:srgbClr val="002060"/>
                </a:solidFill>
                <a:latin typeface="Cabin"/>
              </a:rPr>
              <a:t>Deceased Client Workflow Changes</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70081900"/>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p:txBody>
          <a:bodyPr/>
          <a:lstStyle/>
          <a:p>
            <a:pPr>
              <a:buNone/>
            </a:pPr>
            <a:r>
              <a:rPr lang="en-US" sz="3600" b="1">
                <a:solidFill>
                  <a:srgbClr val="002060"/>
                </a:solidFill>
                <a:latin typeface="Cabin"/>
              </a:rPr>
              <a:t>Review Client Access Rights</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a:xfrm>
            <a:off x="609600" y="1600200"/>
            <a:ext cx="6606989" cy="4768147"/>
          </a:xfrm>
        </p:spPr>
        <p:txBody>
          <a:bodyPr/>
          <a:lstStyle/>
          <a:p>
            <a:r>
              <a:rPr lang="en-US" sz="2400" b="1"/>
              <a:t>What is it?</a:t>
            </a:r>
          </a:p>
          <a:p>
            <a:pPr lvl="1"/>
            <a:r>
              <a:rPr lang="en-US" sz="2400"/>
              <a:t>We released a policy last year about a client's rights to access their data in HMIS. Clients have the right to review and request copies of their own data.</a:t>
            </a:r>
          </a:p>
          <a:p>
            <a:pPr marL="571500" lvl="1" indent="0">
              <a:buNone/>
            </a:pPr>
            <a:endParaRPr lang="en-US" sz="2400"/>
          </a:p>
          <a:p>
            <a:r>
              <a:rPr lang="en-US" sz="2400" b="1"/>
              <a:t>Why is it important?</a:t>
            </a:r>
          </a:p>
          <a:p>
            <a:pPr lvl="1"/>
            <a:r>
              <a:rPr lang="en-US" sz="2400"/>
              <a:t>We recently experienced someone trying to get a copy of a client's information. We want you to be informed of the procedures when providing a client with their own data.</a:t>
            </a:r>
          </a:p>
          <a:p>
            <a:pPr lvl="1"/>
            <a:endParaRPr lang="en-US"/>
          </a:p>
        </p:txBody>
      </p:sp>
      <p:pic>
        <p:nvPicPr>
          <p:cNvPr id="4" name="Picture 3" descr="Kahoot | CTL">
            <a:extLst>
              <a:ext uri="{FF2B5EF4-FFF2-40B4-BE49-F238E27FC236}">
                <a16:creationId xmlns:a16="http://schemas.microsoft.com/office/drawing/2014/main" id="{F6F504C6-0F04-4EC7-6458-1FA4B25705C0}"/>
              </a:ext>
            </a:extLst>
          </p:cNvPr>
          <p:cNvPicPr>
            <a:picLocks noChangeAspect="1"/>
          </p:cNvPicPr>
          <p:nvPr/>
        </p:nvPicPr>
        <p:blipFill>
          <a:blip r:embed="rId2"/>
          <a:stretch>
            <a:fillRect/>
          </a:stretch>
        </p:blipFill>
        <p:spPr>
          <a:xfrm>
            <a:off x="7637930" y="4146868"/>
            <a:ext cx="3944469" cy="2347371"/>
          </a:xfrm>
          <a:prstGeom prst="rect">
            <a:avLst/>
          </a:prstGeom>
        </p:spPr>
      </p:pic>
      <p:sp>
        <p:nvSpPr>
          <p:cNvPr id="5" name="TextBox 4">
            <a:extLst>
              <a:ext uri="{FF2B5EF4-FFF2-40B4-BE49-F238E27FC236}">
                <a16:creationId xmlns:a16="http://schemas.microsoft.com/office/drawing/2014/main" id="{C630BD2F-95D3-90E2-EDCA-46349CC4A298}"/>
              </a:ext>
            </a:extLst>
          </p:cNvPr>
          <p:cNvSpPr txBox="1"/>
          <p:nvPr/>
        </p:nvSpPr>
        <p:spPr>
          <a:xfrm>
            <a:off x="7640537" y="1607888"/>
            <a:ext cx="3940856" cy="25750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spcBef>
                <a:spcPts val="360"/>
              </a:spcBef>
            </a:pPr>
            <a:r>
              <a:rPr lang="en-US" sz="2400" b="1"/>
              <a:t>Let's learn about the Client Access Rights Policy together through a</a:t>
            </a:r>
            <a:r>
              <a:rPr lang="en-US" sz="2400" b="1">
                <a:hlinkClick r:id="rId3"/>
              </a:rPr>
              <a:t> quiz</a:t>
            </a:r>
            <a:r>
              <a:rPr lang="en-US" sz="2400" b="1"/>
              <a:t>!</a:t>
            </a:r>
          </a:p>
          <a:p>
            <a:pPr marL="114300" algn="ctr">
              <a:spcBef>
                <a:spcPts val="360"/>
              </a:spcBef>
            </a:pPr>
            <a:r>
              <a:rPr lang="en-US" sz="2400"/>
              <a:t>Join at </a:t>
            </a:r>
            <a:r>
              <a:rPr lang="en-US" sz="2400">
                <a:hlinkClick r:id="rId4"/>
              </a:rPr>
              <a:t>www.kahoot.it</a:t>
            </a:r>
            <a:r>
              <a:rPr lang="en-US" sz="2400"/>
              <a:t> (Please hold for PIN)</a:t>
            </a:r>
            <a:endParaRPr lang="en-US"/>
          </a:p>
          <a:p>
            <a:pPr algn="l"/>
            <a:endParaRPr lang="en-US"/>
          </a:p>
        </p:txBody>
      </p:sp>
    </p:spTree>
    <p:extLst>
      <p:ext uri="{BB962C8B-B14F-4D97-AF65-F5344CB8AC3E}">
        <p14:creationId xmlns:p14="http://schemas.microsoft.com/office/powerpoint/2010/main" val="3136288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3F35-1D7A-C5C1-C860-81056B426C05}"/>
              </a:ext>
            </a:extLst>
          </p:cNvPr>
          <p:cNvSpPr>
            <a:spLocks noGrp="1"/>
          </p:cNvSpPr>
          <p:nvPr>
            <p:ph type="title"/>
          </p:nvPr>
        </p:nvSpPr>
        <p:spPr/>
        <p:txBody>
          <a:bodyPr/>
          <a:lstStyle/>
          <a:p>
            <a:pPr>
              <a:buNone/>
            </a:pPr>
            <a:r>
              <a:rPr lang="en-US" sz="3600" b="1">
                <a:solidFill>
                  <a:srgbClr val="002060"/>
                </a:solidFill>
                <a:latin typeface="Cabin"/>
              </a:rPr>
              <a:t>Top 3 Data Quality Issues in HMIS</a:t>
            </a:r>
          </a:p>
        </p:txBody>
      </p:sp>
      <p:sp>
        <p:nvSpPr>
          <p:cNvPr id="3" name="Text Placeholder 2">
            <a:extLst>
              <a:ext uri="{FF2B5EF4-FFF2-40B4-BE49-F238E27FC236}">
                <a16:creationId xmlns:a16="http://schemas.microsoft.com/office/drawing/2014/main" id="{A90EBAF4-FA6B-457D-65EB-52CA3B7931F8}"/>
              </a:ext>
            </a:extLst>
          </p:cNvPr>
          <p:cNvSpPr>
            <a:spLocks noGrp="1"/>
          </p:cNvSpPr>
          <p:nvPr>
            <p:ph type="body" idx="1"/>
          </p:nvPr>
        </p:nvSpPr>
        <p:spPr>
          <a:xfrm>
            <a:off x="609600" y="1243013"/>
            <a:ext cx="6722269" cy="4883287"/>
          </a:xfrm>
        </p:spPr>
        <p:txBody>
          <a:bodyPr/>
          <a:lstStyle/>
          <a:p>
            <a:endParaRPr lang="en-US" sz="3600">
              <a:solidFill>
                <a:srgbClr val="0F4761"/>
              </a:solidFill>
              <a:latin typeface="Aptos Display"/>
            </a:endParaRPr>
          </a:p>
          <a:p>
            <a:r>
              <a:rPr lang="en-US" sz="3600">
                <a:solidFill>
                  <a:srgbClr val="0F4761"/>
                </a:solidFill>
                <a:latin typeface="Aptos Display"/>
              </a:rPr>
              <a:t>NULL (or missing) Relationship to Head of Household</a:t>
            </a:r>
            <a:endParaRPr lang="en-US"/>
          </a:p>
          <a:p>
            <a:endParaRPr lang="en-US" sz="3600">
              <a:solidFill>
                <a:srgbClr val="0F4761"/>
              </a:solidFill>
              <a:latin typeface="Aptos Display"/>
            </a:endParaRPr>
          </a:p>
          <a:p>
            <a:r>
              <a:rPr lang="en-US" sz="3600">
                <a:solidFill>
                  <a:srgbClr val="0F4761"/>
                </a:solidFill>
                <a:latin typeface="Aptos Display"/>
              </a:rPr>
              <a:t>Prior Living Situation - Program Eligibility</a:t>
            </a:r>
            <a:endParaRPr lang="en-US"/>
          </a:p>
          <a:p>
            <a:endParaRPr lang="en-US" sz="3600">
              <a:solidFill>
                <a:srgbClr val="0F4761"/>
              </a:solidFill>
              <a:latin typeface="Aptos Display"/>
            </a:endParaRPr>
          </a:p>
          <a:p>
            <a:r>
              <a:rPr lang="en-US" sz="3600">
                <a:solidFill>
                  <a:srgbClr val="0F4761"/>
                </a:solidFill>
                <a:latin typeface="Aptos Display"/>
              </a:rPr>
              <a:t>Housing Move-In Date (HMID)</a:t>
            </a:r>
            <a:endParaRPr lang="en-US"/>
          </a:p>
        </p:txBody>
      </p:sp>
      <p:sp>
        <p:nvSpPr>
          <p:cNvPr id="4" name="TextBox 3">
            <a:extLst>
              <a:ext uri="{FF2B5EF4-FFF2-40B4-BE49-F238E27FC236}">
                <a16:creationId xmlns:a16="http://schemas.microsoft.com/office/drawing/2014/main" id="{10B97D09-1E1D-76F3-2DC9-81A0E21FCBF7}"/>
              </a:ext>
            </a:extLst>
          </p:cNvPr>
          <p:cNvSpPr txBox="1"/>
          <p:nvPr/>
        </p:nvSpPr>
        <p:spPr>
          <a:xfrm>
            <a:off x="7718127" y="2257074"/>
            <a:ext cx="371759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r>
              <a:rPr lang="en-US" sz="2800" b="1">
                <a:hlinkClick r:id="rId3"/>
              </a:rPr>
              <a:t>Knowledge Check</a:t>
            </a:r>
          </a:p>
          <a:p>
            <a:endParaRPr lang="en-US"/>
          </a:p>
          <a:p>
            <a:endParaRPr lang="en-US"/>
          </a:p>
        </p:txBody>
      </p:sp>
      <p:pic>
        <p:nvPicPr>
          <p:cNvPr id="5" name="Picture 4" descr="What is a Kahoot Quiz and how does it work? — Hyett Education">
            <a:extLst>
              <a:ext uri="{FF2B5EF4-FFF2-40B4-BE49-F238E27FC236}">
                <a16:creationId xmlns:a16="http://schemas.microsoft.com/office/drawing/2014/main" id="{C52FB40D-9810-0EF6-168D-729E00B03344}"/>
              </a:ext>
            </a:extLst>
          </p:cNvPr>
          <p:cNvPicPr>
            <a:picLocks noChangeAspect="1"/>
          </p:cNvPicPr>
          <p:nvPr/>
        </p:nvPicPr>
        <p:blipFill>
          <a:blip r:embed="rId4"/>
          <a:stretch>
            <a:fillRect/>
          </a:stretch>
        </p:blipFill>
        <p:spPr>
          <a:xfrm>
            <a:off x="7331869" y="3419245"/>
            <a:ext cx="4493417" cy="2519818"/>
          </a:xfrm>
          <a:prstGeom prst="rect">
            <a:avLst/>
          </a:prstGeom>
        </p:spPr>
      </p:pic>
    </p:spTree>
    <p:extLst>
      <p:ext uri="{BB962C8B-B14F-4D97-AF65-F5344CB8AC3E}">
        <p14:creationId xmlns:p14="http://schemas.microsoft.com/office/powerpoint/2010/main" val="584022079"/>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2018_HMIS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8_HMIS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83CD3CEA46F344B63671DF599CA9FA" ma:contentTypeVersion="12" ma:contentTypeDescription="Create a new document." ma:contentTypeScope="" ma:versionID="4a8c8d2f061bd1cb8c5cc9f7c7ce5304">
  <xsd:schema xmlns:xsd="http://www.w3.org/2001/XMLSchema" xmlns:xs="http://www.w3.org/2001/XMLSchema" xmlns:p="http://schemas.microsoft.com/office/2006/metadata/properties" xmlns:ns2="0541e99a-7c70-4f4b-bae7-f0dc6d392b22" xmlns:ns3="68fc52cf-bb2c-404d-9941-b3d086d3fdc1" targetNamespace="http://schemas.microsoft.com/office/2006/metadata/properties" ma:root="true" ma:fieldsID="b5c345093b511191f7df24c2e9035b4d" ns2:_="" ns3:_="">
    <xsd:import namespace="0541e99a-7c70-4f4b-bae7-f0dc6d392b22"/>
    <xsd:import namespace="68fc52cf-bb2c-404d-9941-b3d086d3fd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1e99a-7c70-4f4b-bae7-f0dc6d392b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e96d8c-cf76-4054-a2eb-7be0d571c7e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fc52cf-bb2c-404d-9941-b3d086d3fdc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490ca9d-2c0d-40c6-a023-414d0a28ed47}" ma:internalName="TaxCatchAll" ma:showField="CatchAllData" ma:web="68fc52cf-bb2c-404d-9941-b3d086d3fd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0541e99a-7c70-4f4b-bae7-f0dc6d392b22" xsi:nil="true"/>
    <lcf76f155ced4ddcb4097134ff3c332f xmlns="0541e99a-7c70-4f4b-bae7-f0dc6d392b22">
      <Terms xmlns="http://schemas.microsoft.com/office/infopath/2007/PartnerControls"/>
    </lcf76f155ced4ddcb4097134ff3c332f>
    <TaxCatchAll xmlns="68fc52cf-bb2c-404d-9941-b3d086d3fdc1" xsi:nil="true"/>
  </documentManagement>
</p:properties>
</file>

<file path=customXml/itemProps1.xml><?xml version="1.0" encoding="utf-8"?>
<ds:datastoreItem xmlns:ds="http://schemas.openxmlformats.org/officeDocument/2006/customXml" ds:itemID="{8D11238B-650E-4F8D-BD21-33C47C2FF867}">
  <ds:schemaRefs>
    <ds:schemaRef ds:uri="0541e99a-7c70-4f4b-bae7-f0dc6d392b22"/>
    <ds:schemaRef ds:uri="68fc52cf-bb2c-404d-9941-b3d086d3fd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3DE259A-5EFA-4060-9F42-B73EB0A3685B}">
  <ds:schemaRefs>
    <ds:schemaRef ds:uri="http://schemas.microsoft.com/sharepoint/v3/contenttype/forms"/>
  </ds:schemaRefs>
</ds:datastoreItem>
</file>

<file path=customXml/itemProps3.xml><?xml version="1.0" encoding="utf-8"?>
<ds:datastoreItem xmlns:ds="http://schemas.openxmlformats.org/officeDocument/2006/customXml" ds:itemID="{28EDFDF0-71BF-4906-849A-09C8011F1672}">
  <ds:schemaRefs>
    <ds:schemaRef ds:uri="0541e99a-7c70-4f4b-bae7-f0dc6d392b22"/>
    <ds:schemaRef ds:uri="68fc52cf-bb2c-404d-9941-b3d086d3fdc1"/>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15</Notes>
  <HiddenSlides>3</HiddenSlide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2018_HMIS PowerPoint Template</vt:lpstr>
      <vt:lpstr>2018_HMIS PowerPoint Template</vt:lpstr>
      <vt:lpstr>HMIS Advisory  Committee Meeting</vt:lpstr>
      <vt:lpstr>HMIS Advisory Committee Mission</vt:lpstr>
      <vt:lpstr>Agenda</vt:lpstr>
      <vt:lpstr>HMIS Team Reports</vt:lpstr>
      <vt:lpstr>HMIS Advisory Committee Nominations</vt:lpstr>
      <vt:lpstr>HMIS Advisory Officer Nominations</vt:lpstr>
      <vt:lpstr>Deceased Client Workflow Changes</vt:lpstr>
      <vt:lpstr>Review Client Access Rights</vt:lpstr>
      <vt:lpstr>Top 3 Data Quality Issues in HMIS</vt:lpstr>
      <vt:lpstr>NULL (or missing) Relationship to Head of Household</vt:lpstr>
      <vt:lpstr>NULL (or missing) Relationship to Head of Household</vt:lpstr>
      <vt:lpstr>NULL (or missing) Relationship to Head of Household</vt:lpstr>
      <vt:lpstr>Prior Living Situation - Program Eligibility</vt:lpstr>
      <vt:lpstr>Prior Living Situation - Program Eligibility</vt:lpstr>
      <vt:lpstr>Prior Living Situation - Program Eligibility</vt:lpstr>
      <vt:lpstr>Prior Living Situation - Program Eligibility</vt:lpstr>
      <vt:lpstr>Prior Living Situation - Program Eligibility</vt:lpstr>
      <vt:lpstr>Housing Move-In Date (HMID)</vt:lpstr>
      <vt:lpstr>Housing Move-In Date (HMID)</vt:lpstr>
      <vt:lpstr>Housing Move-In Date (HMID)</vt:lpstr>
      <vt:lpstr>Review Enrollment Dashboard</vt:lpstr>
      <vt:lpstr>Review Enrollment Dashboard</vt:lpstr>
      <vt:lpstr>Christian Service Awards Breakfast Gala – Oct 11th</vt:lpstr>
      <vt:lpstr>Training Registration Feedback</vt:lpstr>
      <vt:lpstr>HSN University Training</vt:lpstr>
      <vt:lpstr>HMIS Training &amp; Support </vt:lpstr>
      <vt:lpstr>HMIS Data Quality Monitoring</vt:lpstr>
      <vt:lpstr>Agency Liaison Partner Appreciation Brunch</vt:lpstr>
      <vt:lpstr>HMIS Training &amp; Support</vt:lpstr>
      <vt:lpstr>Reminder: Release of Information Policy</vt:lpstr>
      <vt:lpstr>Committee Roll-Call Vote HMIS Committee Officers</vt:lpstr>
      <vt:lpstr>Committee Roll-Call Vote Any other motion before committee</vt:lpstr>
      <vt:lpstr>PowerPoint Presentation</vt:lpstr>
      <vt:lpstr>HSN HMIS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HMIS Advisory  Committee Meeting</dc:title>
  <cp:revision>1</cp:revision>
  <dcterms:modified xsi:type="dcterms:W3CDTF">2024-09-10T16:07:53Z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0x0101007D83CD3CEA46F344B63671DF599CA9FA</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{"FileActivityType":"9","FileActivityTimeStamp":"2024-05-16T14:28:58.450Z","FileActivityUsersOnPage":[{"DisplayName":"Jackie Ebert","Id":"jackie.ebert@hsncfl.org"},{"DisplayName":"Jennifer Royce","Id":"jennifer.royce@hsncfl.org"}],"FileActivityNavigationId":null}</vt:lpwstr>
  </property>
  <property fmtid="{D5CDD505-2E9C-101B-9397-08002B2CF9AE}" pid="9" name="TriggerFlowInfo">
    <vt:lpwstr/>
  </property>
  <property fmtid="{D5CDD505-2E9C-101B-9397-08002B2CF9AE}" pid="10" name="SharedWithUsers">
    <vt:lpwstr>71;#Agustin Paz;#72;#Ashley Brozenske;#7;#Angel Jones;#67;#Racquel McGlashen;#40;#Tyler Claitt;#42;#Tim Reed;#102;#Jackie Ebert;#4;#Brittney Behr;#83;#Aja Hunter;#152;#Jennifer Royce</vt:lpwstr>
  </property>
</Properties>
</file>